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12192000"/>
  <p:embeddedFontLst>
    <p:embeddedFont>
      <p:font typeface="Calibri" panose="020F0502020204030204" pitchFamily="3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24" d="100"/>
          <a:sy n="124" d="100"/>
        </p:scale>
        <p:origin x="6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7047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65.png"/><Relationship Id="rId4" Type="http://schemas.openxmlformats.org/officeDocument/2006/relationships/image" Target="../media/image64.png"/></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slides/_rels/slide19.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3.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svg"/><Relationship Id="rId26" Type="http://schemas.openxmlformats.org/officeDocument/2006/relationships/image" Target="../media/image28.svg"/><Relationship Id="rId39" Type="http://schemas.openxmlformats.org/officeDocument/2006/relationships/image" Target="../media/image41.svg"/><Relationship Id="rId21" Type="http://schemas.openxmlformats.org/officeDocument/2006/relationships/image" Target="../media/image23.png"/><Relationship Id="rId34" Type="http://schemas.openxmlformats.org/officeDocument/2006/relationships/image" Target="../media/image36.png"/><Relationship Id="rId42" Type="http://schemas.openxmlformats.org/officeDocument/2006/relationships/image" Target="../media/image44.svg"/><Relationship Id="rId7" Type="http://schemas.openxmlformats.org/officeDocument/2006/relationships/image" Target="../media/image9.png"/><Relationship Id="rId2" Type="http://schemas.openxmlformats.org/officeDocument/2006/relationships/notesSlide" Target="../notesSlides/notesSlide3.xml"/><Relationship Id="rId16" Type="http://schemas.openxmlformats.org/officeDocument/2006/relationships/image" Target="../media/image18.svg"/><Relationship Id="rId20" Type="http://schemas.openxmlformats.org/officeDocument/2006/relationships/image" Target="../media/image22.svg"/><Relationship Id="rId29" Type="http://schemas.openxmlformats.org/officeDocument/2006/relationships/image" Target="../media/image31.svg"/><Relationship Id="rId41"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8.svg"/><Relationship Id="rId11" Type="http://schemas.openxmlformats.org/officeDocument/2006/relationships/image" Target="../media/image13.png"/><Relationship Id="rId24" Type="http://schemas.openxmlformats.org/officeDocument/2006/relationships/image" Target="../media/image26.svg"/><Relationship Id="rId32" Type="http://schemas.openxmlformats.org/officeDocument/2006/relationships/image" Target="../media/image34.svg"/><Relationship Id="rId37" Type="http://schemas.openxmlformats.org/officeDocument/2006/relationships/image" Target="../media/image39.svg"/><Relationship Id="rId40" Type="http://schemas.openxmlformats.org/officeDocument/2006/relationships/image" Target="../media/image42.sv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36" Type="http://schemas.openxmlformats.org/officeDocument/2006/relationships/image" Target="../media/image38.png"/><Relationship Id="rId10" Type="http://schemas.openxmlformats.org/officeDocument/2006/relationships/image" Target="../media/image12.svg"/><Relationship Id="rId19" Type="http://schemas.openxmlformats.org/officeDocument/2006/relationships/image" Target="../media/image21.svg"/><Relationship Id="rId31" Type="http://schemas.openxmlformats.org/officeDocument/2006/relationships/image" Target="../media/image33.pn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image" Target="../media/image24.svg"/><Relationship Id="rId27" Type="http://schemas.openxmlformats.org/officeDocument/2006/relationships/image" Target="../media/image29.svg"/><Relationship Id="rId30" Type="http://schemas.openxmlformats.org/officeDocument/2006/relationships/image" Target="../media/image32.svg"/><Relationship Id="rId35" Type="http://schemas.openxmlformats.org/officeDocument/2006/relationships/image" Target="../media/image37.svg"/><Relationship Id="rId8" Type="http://schemas.openxmlformats.org/officeDocument/2006/relationships/image" Target="../media/image10.svg"/><Relationship Id="rId3" Type="http://schemas.openxmlformats.org/officeDocument/2006/relationships/image" Target="../media/image5.png"/><Relationship Id="rId12" Type="http://schemas.openxmlformats.org/officeDocument/2006/relationships/image" Target="../media/image14.sv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svg"/><Relationship Id="rId38"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88952" cy="114271"/>
          </a:xfrm>
          <a:prstGeom prst="rect">
            <a:avLst/>
          </a:prstGeom>
        </p:spPr>
      </p:pic>
      <p:sp>
        <p:nvSpPr>
          <p:cNvPr id="3" name="Object 2"/>
          <p:cNvSpPr/>
          <p:nvPr/>
        </p:nvSpPr>
        <p:spPr>
          <a:xfrm>
            <a:off x="114271" y="2071021"/>
            <a:ext cx="5865933" cy="647836"/>
          </a:xfrm>
          <a:prstGeom prst="rect">
            <a:avLst/>
          </a:prstGeom>
          <a:noFill/>
        </p:spPr>
        <p:txBody>
          <a:bodyPr wrap="square" lIns="0" tIns="0" rIns="0" bIns="0" rtlCol="0" anchor="t"/>
          <a:lstStyle/>
          <a:p>
            <a:pPr algn="ctr">
              <a:lnSpc>
                <a:spcPts val="2552"/>
              </a:lnSpc>
              <a:buNone/>
            </a:pPr>
            <a:r>
              <a:rPr lang="en-US" sz="2025" b="1" kern="0" spc="61" dirty="0">
                <a:solidFill>
                  <a:srgbClr val="000000"/>
                </a:solidFill>
                <a:latin typeface="Jost*" pitchFamily="34" charset="0"/>
                <a:ea typeface="Jost*" pitchFamily="34" charset="-122"/>
                <a:cs typeface="Jost*" pitchFamily="34" charset="-120"/>
              </a:rPr>
              <a:t>FAKE NEWS CLASSIFICATION USING MACHINE LEARNING</a:t>
            </a:r>
            <a:endParaRPr lang="en-US" dirty="0"/>
          </a:p>
        </p:txBody>
      </p:sp>
      <p:sp>
        <p:nvSpPr>
          <p:cNvPr id="4" name="Object 3"/>
          <p:cNvSpPr/>
          <p:nvPr/>
        </p:nvSpPr>
        <p:spPr>
          <a:xfrm>
            <a:off x="114271" y="2860505"/>
            <a:ext cx="5865933" cy="323918"/>
          </a:xfrm>
          <a:prstGeom prst="rect">
            <a:avLst/>
          </a:prstGeom>
          <a:noFill/>
        </p:spPr>
        <p:txBody>
          <a:bodyPr wrap="square" lIns="0" tIns="0" rIns="0" bIns="0" rtlCol="0" anchor="t"/>
          <a:lstStyle/>
          <a:p>
            <a:pPr algn="ctr">
              <a:lnSpc>
                <a:spcPts val="2552"/>
              </a:lnSpc>
              <a:spcBef>
                <a:spcPts val="1094"/>
              </a:spcBef>
              <a:buNone/>
            </a:pPr>
            <a:r>
              <a:rPr lang="en-US" sz="2025" b="1" kern="0" spc="61" dirty="0">
                <a:solidFill>
                  <a:srgbClr val="000000"/>
                </a:solidFill>
                <a:latin typeface="Jost*" pitchFamily="34" charset="0"/>
                <a:ea typeface="Jost*" pitchFamily="34" charset="-122"/>
                <a:cs typeface="Jost*" pitchFamily="34" charset="-120"/>
              </a:rPr>
              <a:t>ADS509 - Applied Text Analysis</a:t>
            </a:r>
            <a:endParaRPr lang="en-US" dirty="0"/>
          </a:p>
        </p:txBody>
      </p:sp>
      <p:sp>
        <p:nvSpPr>
          <p:cNvPr id="5" name="Object 4"/>
          <p:cNvSpPr/>
          <p:nvPr/>
        </p:nvSpPr>
        <p:spPr>
          <a:xfrm>
            <a:off x="114271" y="3326072"/>
            <a:ext cx="5865933" cy="323918"/>
          </a:xfrm>
          <a:prstGeom prst="rect">
            <a:avLst/>
          </a:prstGeom>
          <a:noFill/>
        </p:spPr>
        <p:txBody>
          <a:bodyPr wrap="square" lIns="0" tIns="0" rIns="0" bIns="0" rtlCol="0" anchor="t"/>
          <a:lstStyle/>
          <a:p>
            <a:pPr algn="ctr">
              <a:lnSpc>
                <a:spcPts val="2552"/>
              </a:lnSpc>
              <a:spcBef>
                <a:spcPts val="1094"/>
              </a:spcBef>
              <a:buNone/>
            </a:pPr>
            <a:r>
              <a:rPr lang="en-US" sz="2025" b="1" kern="0" spc="61" dirty="0">
                <a:solidFill>
                  <a:srgbClr val="000000"/>
                </a:solidFill>
                <a:latin typeface="Jost*" pitchFamily="34" charset="0"/>
                <a:ea typeface="Jost*" pitchFamily="34" charset="-122"/>
                <a:cs typeface="Jost*" pitchFamily="34" charset="-120"/>
              </a:rPr>
              <a:t>Subtitle: </a:t>
            </a:r>
            <a:r>
              <a:rPr lang="en-US" sz="2025" kern="0" spc="61" dirty="0">
                <a:solidFill>
                  <a:srgbClr val="000000"/>
                </a:solidFill>
                <a:latin typeface="Jost*" pitchFamily="34" charset="0"/>
                <a:ea typeface="Jost*" pitchFamily="34" charset="-122"/>
                <a:cs typeface="Jost*" pitchFamily="34" charset="-120"/>
              </a:rPr>
              <a:t>Technical Overview</a:t>
            </a:r>
            <a:endParaRPr lang="en-US" dirty="0"/>
          </a:p>
        </p:txBody>
      </p:sp>
      <p:sp>
        <p:nvSpPr>
          <p:cNvPr id="6" name="Object 5"/>
          <p:cNvSpPr/>
          <p:nvPr/>
        </p:nvSpPr>
        <p:spPr>
          <a:xfrm>
            <a:off x="114271" y="3791639"/>
            <a:ext cx="5865933" cy="647836"/>
          </a:xfrm>
          <a:prstGeom prst="rect">
            <a:avLst/>
          </a:prstGeom>
          <a:noFill/>
        </p:spPr>
        <p:txBody>
          <a:bodyPr wrap="square" lIns="0" tIns="0" rIns="0" bIns="0" rtlCol="0" anchor="t"/>
          <a:lstStyle/>
          <a:p>
            <a:pPr algn="ctr">
              <a:lnSpc>
                <a:spcPts val="2552"/>
              </a:lnSpc>
              <a:spcBef>
                <a:spcPts val="1094"/>
              </a:spcBef>
              <a:buNone/>
            </a:pPr>
            <a:r>
              <a:rPr lang="en-US" sz="2025" b="1" kern="0" spc="61" dirty="0">
                <a:solidFill>
                  <a:srgbClr val="000000"/>
                </a:solidFill>
                <a:latin typeface="Jost*" pitchFamily="34" charset="0"/>
                <a:ea typeface="Jost*" pitchFamily="34" charset="-122"/>
                <a:cs typeface="Jost*" pitchFamily="34" charset="-120"/>
              </a:rPr>
              <a:t>Presenter Names:</a:t>
            </a:r>
            <a:r>
              <a:rPr lang="en-US" sz="2025" kern="0" spc="61" dirty="0">
                <a:solidFill>
                  <a:srgbClr val="000000"/>
                </a:solidFill>
                <a:latin typeface="Jost*" pitchFamily="34" charset="0"/>
                <a:ea typeface="Jost*" pitchFamily="34" charset="-122"/>
                <a:cs typeface="Jost*" pitchFamily="34" charset="-120"/>
              </a:rPr>
              <a:t> Mohammad Mahmoudighaznavi | Ruddy Simonpour </a:t>
            </a:r>
            <a:endParaRPr lang="en-US" dirty="0"/>
          </a:p>
        </p:txBody>
      </p:sp>
      <p:sp>
        <p:nvSpPr>
          <p:cNvPr id="7" name="Object 6"/>
          <p:cNvSpPr/>
          <p:nvPr/>
        </p:nvSpPr>
        <p:spPr>
          <a:xfrm>
            <a:off x="114271" y="4581124"/>
            <a:ext cx="5865933" cy="323918"/>
          </a:xfrm>
          <a:prstGeom prst="rect">
            <a:avLst/>
          </a:prstGeom>
          <a:noFill/>
        </p:spPr>
        <p:txBody>
          <a:bodyPr wrap="square" lIns="0" tIns="0" rIns="0" bIns="0" rtlCol="0" anchor="t"/>
          <a:lstStyle/>
          <a:p>
            <a:pPr algn="ctr">
              <a:lnSpc>
                <a:spcPts val="2552"/>
              </a:lnSpc>
              <a:spcBef>
                <a:spcPts val="1094"/>
              </a:spcBef>
              <a:buNone/>
            </a:pPr>
            <a:r>
              <a:rPr lang="en-US" sz="2025" b="1" kern="0" spc="61" dirty="0">
                <a:solidFill>
                  <a:srgbClr val="000000"/>
                </a:solidFill>
                <a:latin typeface="Jost*" pitchFamily="34" charset="0"/>
                <a:ea typeface="Jost*" pitchFamily="34" charset="-122"/>
                <a:cs typeface="Jost*" pitchFamily="34" charset="-120"/>
              </a:rPr>
              <a:t>Date: </a:t>
            </a:r>
            <a:r>
              <a:rPr lang="en-US" sz="2025" kern="0" spc="61" dirty="0">
                <a:solidFill>
                  <a:srgbClr val="000000"/>
                </a:solidFill>
                <a:latin typeface="Jost*" pitchFamily="34" charset="0"/>
                <a:ea typeface="Jost*" pitchFamily="34" charset="-122"/>
                <a:cs typeface="Jost*" pitchFamily="34" charset="-120"/>
              </a:rPr>
              <a:t>10/18/2023</a:t>
            </a:r>
            <a:endParaRPr lang="en-US" dirty="0"/>
          </a:p>
        </p:txBody>
      </p:sp>
      <p:pic>
        <p:nvPicPr>
          <p:cNvPr id="8" name="Object 7" descr="preencoded.png"/>
          <p:cNvPicPr>
            <a:picLocks noChangeAspect="1"/>
          </p:cNvPicPr>
          <p:nvPr/>
        </p:nvPicPr>
        <p:blipFill>
          <a:blip r:embed="rId5"/>
          <a:srcRect l="24576" t="31250" r="24576" b="31250"/>
          <a:stretch/>
        </p:blipFill>
        <p:spPr>
          <a:xfrm>
            <a:off x="6094476" y="114271"/>
            <a:ext cx="6094476" cy="674201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95077" y="95078"/>
            <a:ext cx="3935969" cy="6665832"/>
          </a:xfrm>
          <a:prstGeom prst="rect">
            <a:avLst/>
          </a:prstGeom>
          <a:solidFill>
            <a:srgbClr val="FFFFFF"/>
          </a:solidFill>
        </p:spPr>
      </p:sp>
      <p:pic>
        <p:nvPicPr>
          <p:cNvPr id="3" name="Object 2" descr="preencoded.png"/>
          <p:cNvPicPr>
            <a:picLocks noChangeAspect="1"/>
          </p:cNvPicPr>
          <p:nvPr/>
        </p:nvPicPr>
        <p:blipFill>
          <a:blip r:embed="rId3"/>
          <a:srcRect l="-1298" t="-101777" r="-1298" b="-101777"/>
          <a:stretch/>
        </p:blipFill>
        <p:spPr>
          <a:xfrm>
            <a:off x="-38090" y="1695026"/>
            <a:ext cx="4004162" cy="3474597"/>
          </a:xfrm>
          <a:prstGeom prst="rect">
            <a:avLst/>
          </a:prstGeom>
        </p:spPr>
      </p:pic>
      <p:sp>
        <p:nvSpPr>
          <p:cNvPr id="4" name="Object 3"/>
          <p:cNvSpPr/>
          <p:nvPr/>
        </p:nvSpPr>
        <p:spPr>
          <a:xfrm>
            <a:off x="600225" y="1085578"/>
            <a:ext cx="2727477" cy="1076056"/>
          </a:xfrm>
          <a:prstGeom prst="rect">
            <a:avLst/>
          </a:prstGeom>
          <a:solidFill>
            <a:srgbClr val="FFFFFF"/>
          </a:solidFill>
        </p:spPr>
      </p:sp>
      <p:sp>
        <p:nvSpPr>
          <p:cNvPr id="5" name="Object 4"/>
          <p:cNvSpPr/>
          <p:nvPr/>
        </p:nvSpPr>
        <p:spPr>
          <a:xfrm>
            <a:off x="820195" y="1327066"/>
            <a:ext cx="2287452" cy="599925"/>
          </a:xfrm>
          <a:prstGeom prst="rect">
            <a:avLst/>
          </a:prstGeom>
          <a:noFill/>
        </p:spPr>
        <p:txBody>
          <a:bodyPr wrap="square" lIns="0" tIns="0" rIns="0" bIns="0" rtlCol="0" anchor="ctr"/>
          <a:lstStyle/>
          <a:p>
            <a:pPr algn="ctr">
              <a:lnSpc>
                <a:spcPts val="2363"/>
              </a:lnSpc>
              <a:buNone/>
            </a:pPr>
            <a:r>
              <a:rPr lang="en-US" sz="2250" kern="0" spc="68" dirty="0">
                <a:solidFill>
                  <a:srgbClr val="000000"/>
                </a:solidFill>
                <a:latin typeface="Jost*" pitchFamily="34" charset="0"/>
                <a:ea typeface="Jost*" pitchFamily="34" charset="-122"/>
                <a:cs typeface="Jost*" pitchFamily="34" charset="-120"/>
              </a:rPr>
              <a:t>RUNNING LSTM NETWORK</a:t>
            </a:r>
            <a:endParaRPr lang="en-US" dirty="0"/>
          </a:p>
        </p:txBody>
      </p:sp>
      <p:sp>
        <p:nvSpPr>
          <p:cNvPr id="6" name="Object 5"/>
          <p:cNvSpPr/>
          <p:nvPr/>
        </p:nvSpPr>
        <p:spPr>
          <a:xfrm>
            <a:off x="3820260" y="95226"/>
            <a:ext cx="4214131" cy="6665833"/>
          </a:xfrm>
          <a:prstGeom prst="rect">
            <a:avLst/>
          </a:prstGeom>
          <a:solidFill>
            <a:srgbClr val="283D6B"/>
          </a:solidFill>
          <a:ln w="12700">
            <a:solidFill>
              <a:srgbClr val="000000"/>
            </a:solidFill>
            <a:prstDash val="solid"/>
            <a:miter lim="800000"/>
          </a:ln>
        </p:spPr>
      </p:sp>
      <p:pic>
        <p:nvPicPr>
          <p:cNvPr id="7" name="Object 6" descr="preencoded.png"/>
          <p:cNvPicPr>
            <a:picLocks noChangeAspect="1"/>
          </p:cNvPicPr>
          <p:nvPr/>
        </p:nvPicPr>
        <p:blipFill>
          <a:blip r:embed="rId4"/>
          <a:srcRect l="2831" r="2831"/>
          <a:stretch/>
        </p:blipFill>
        <p:spPr>
          <a:xfrm>
            <a:off x="161885" y="4342314"/>
            <a:ext cx="3600646" cy="1184152"/>
          </a:xfrm>
          <a:prstGeom prst="rect">
            <a:avLst/>
          </a:prstGeom>
        </p:spPr>
      </p:pic>
      <p:sp>
        <p:nvSpPr>
          <p:cNvPr id="8" name="Object 7"/>
          <p:cNvSpPr/>
          <p:nvPr/>
        </p:nvSpPr>
        <p:spPr>
          <a:xfrm>
            <a:off x="4014780" y="1307575"/>
            <a:ext cx="3669318" cy="639801"/>
          </a:xfrm>
          <a:prstGeom prst="rect">
            <a:avLst/>
          </a:prstGeom>
          <a:noFill/>
        </p:spPr>
        <p:txBody>
          <a:bodyPr wrap="square" lIns="0" tIns="0" rIns="0" bIns="0" rtlCol="0" anchor="t"/>
          <a:lstStyle/>
          <a:p>
            <a:pPr algn="ctr">
              <a:lnSpc>
                <a:spcPts val="2520"/>
              </a:lnSpc>
              <a:buNone/>
            </a:pPr>
            <a:r>
              <a:rPr lang="en-US" sz="2250" kern="0" spc="68" dirty="0">
                <a:solidFill>
                  <a:schemeClr val="bg1"/>
                </a:solidFill>
                <a:latin typeface="Jost*" pitchFamily="34" charset="0"/>
                <a:ea typeface="Jost*" pitchFamily="34" charset="-122"/>
                <a:cs typeface="Jost*" pitchFamily="34" charset="-120"/>
              </a:rPr>
              <a:t>RUNNING RNN NETWORK</a:t>
            </a:r>
            <a:endParaRPr lang="en-US" dirty="0">
              <a:solidFill>
                <a:schemeClr val="bg1"/>
              </a:solidFill>
            </a:endParaRPr>
          </a:p>
        </p:txBody>
      </p:sp>
      <p:pic>
        <p:nvPicPr>
          <p:cNvPr id="9" name="Object 8" descr="preencoded.png"/>
          <p:cNvPicPr>
            <a:picLocks noChangeAspect="1"/>
          </p:cNvPicPr>
          <p:nvPr/>
        </p:nvPicPr>
        <p:blipFill>
          <a:blip r:embed="rId5"/>
          <a:srcRect l="807" r="807"/>
          <a:stretch/>
        </p:blipFill>
        <p:spPr>
          <a:xfrm>
            <a:off x="4028068" y="2856786"/>
            <a:ext cx="3713633" cy="1141971"/>
          </a:xfrm>
          <a:prstGeom prst="rect">
            <a:avLst/>
          </a:prstGeom>
        </p:spPr>
      </p:pic>
      <p:pic>
        <p:nvPicPr>
          <p:cNvPr id="10" name="Object 9" descr="preencoded.png"/>
          <p:cNvPicPr>
            <a:picLocks noChangeAspect="1"/>
          </p:cNvPicPr>
          <p:nvPr/>
        </p:nvPicPr>
        <p:blipFill>
          <a:blip r:embed="rId6"/>
          <a:srcRect l="433" r="433"/>
          <a:stretch/>
        </p:blipFill>
        <p:spPr>
          <a:xfrm>
            <a:off x="3961409" y="4370882"/>
            <a:ext cx="3776068" cy="1155670"/>
          </a:xfrm>
          <a:prstGeom prst="rect">
            <a:avLst/>
          </a:prstGeom>
        </p:spPr>
      </p:pic>
      <p:sp>
        <p:nvSpPr>
          <p:cNvPr id="11" name="Object 10"/>
          <p:cNvSpPr/>
          <p:nvPr/>
        </p:nvSpPr>
        <p:spPr>
          <a:xfrm>
            <a:off x="8176656" y="1378994"/>
            <a:ext cx="3770957" cy="639801"/>
          </a:xfrm>
          <a:prstGeom prst="rect">
            <a:avLst/>
          </a:prstGeom>
          <a:noFill/>
        </p:spPr>
        <p:txBody>
          <a:bodyPr wrap="square" lIns="0" tIns="0" rIns="0" bIns="0" rtlCol="0" anchor="t"/>
          <a:lstStyle/>
          <a:p>
            <a:pPr algn="ctr">
              <a:lnSpc>
                <a:spcPts val="2520"/>
              </a:lnSpc>
              <a:buNone/>
            </a:pPr>
            <a:r>
              <a:rPr lang="en-US" sz="2250" kern="0" spc="68" dirty="0">
                <a:solidFill>
                  <a:srgbClr val="000000"/>
                </a:solidFill>
                <a:latin typeface="Jost*" pitchFamily="34" charset="0"/>
                <a:ea typeface="Jost*" pitchFamily="34" charset="-122"/>
                <a:cs typeface="Jost*" pitchFamily="34" charset="-120"/>
              </a:rPr>
              <a:t>RUNNING GRU NETWORK</a:t>
            </a:r>
            <a:endParaRPr lang="en-US" dirty="0"/>
          </a:p>
        </p:txBody>
      </p:sp>
      <p:pic>
        <p:nvPicPr>
          <p:cNvPr id="12" name="Object 11" descr="preencoded.png"/>
          <p:cNvPicPr>
            <a:picLocks noChangeAspect="1"/>
          </p:cNvPicPr>
          <p:nvPr/>
        </p:nvPicPr>
        <p:blipFill>
          <a:blip r:embed="rId7"/>
          <a:srcRect/>
          <a:stretch/>
        </p:blipFill>
        <p:spPr>
          <a:xfrm>
            <a:off x="8157611" y="2856786"/>
            <a:ext cx="3809047" cy="1130266"/>
          </a:xfrm>
          <a:prstGeom prst="rect">
            <a:avLst/>
          </a:prstGeom>
        </p:spPr>
      </p:pic>
      <p:pic>
        <p:nvPicPr>
          <p:cNvPr id="13" name="Object 12" descr="preencoded.png"/>
          <p:cNvPicPr>
            <a:picLocks noChangeAspect="1"/>
          </p:cNvPicPr>
          <p:nvPr/>
        </p:nvPicPr>
        <p:blipFill>
          <a:blip r:embed="rId8"/>
          <a:srcRect/>
          <a:stretch/>
        </p:blipFill>
        <p:spPr>
          <a:xfrm>
            <a:off x="8221070" y="4342314"/>
            <a:ext cx="3809047" cy="1165236"/>
          </a:xfrm>
          <a:prstGeom prst="rect">
            <a:avLst/>
          </a:prstGeom>
        </p:spPr>
      </p:pic>
      <p:sp>
        <p:nvSpPr>
          <p:cNvPr id="14" name="Object 13"/>
          <p:cNvSpPr/>
          <p:nvPr/>
        </p:nvSpPr>
        <p:spPr>
          <a:xfrm>
            <a:off x="3875947" y="212994"/>
            <a:ext cx="4676743" cy="426584"/>
          </a:xfrm>
          <a:prstGeom prst="rect">
            <a:avLst/>
          </a:prstGeom>
          <a:noFill/>
        </p:spPr>
        <p:txBody>
          <a:bodyPr wrap="square" lIns="0" tIns="0" rIns="0" bIns="0" rtlCol="0" anchor="t"/>
          <a:lstStyle/>
          <a:p>
            <a:pPr algn="l">
              <a:lnSpc>
                <a:spcPts val="3360"/>
              </a:lnSpc>
              <a:buNone/>
            </a:pPr>
            <a:r>
              <a:rPr lang="en-US" sz="3000" kern="0" spc="90" dirty="0">
                <a:solidFill>
                  <a:schemeClr val="bg1"/>
                </a:solidFill>
                <a:latin typeface="Jost*" pitchFamily="34" charset="0"/>
                <a:ea typeface="Jost*" pitchFamily="34" charset="-122"/>
                <a:cs typeface="Jost*" pitchFamily="34" charset="-120"/>
              </a:rPr>
              <a:t>DEEP LEARNING MODELS</a:t>
            </a:r>
            <a:endParaRPr lang="en-US"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95077" y="95078"/>
            <a:ext cx="3935969" cy="6665832"/>
          </a:xfrm>
          <a:prstGeom prst="rect">
            <a:avLst/>
          </a:prstGeom>
          <a:solidFill>
            <a:srgbClr val="FFFFFF"/>
          </a:solidFill>
        </p:spPr>
      </p:sp>
      <p:sp>
        <p:nvSpPr>
          <p:cNvPr id="3" name="Object 2"/>
          <p:cNvSpPr/>
          <p:nvPr/>
        </p:nvSpPr>
        <p:spPr>
          <a:xfrm>
            <a:off x="600216" y="1085578"/>
            <a:ext cx="2727477" cy="1076056"/>
          </a:xfrm>
          <a:prstGeom prst="rect">
            <a:avLst/>
          </a:prstGeom>
          <a:solidFill>
            <a:srgbClr val="FFFFFF"/>
          </a:solidFill>
        </p:spPr>
      </p:sp>
      <p:sp>
        <p:nvSpPr>
          <p:cNvPr id="4" name="Object 3"/>
          <p:cNvSpPr/>
          <p:nvPr/>
        </p:nvSpPr>
        <p:spPr>
          <a:xfrm>
            <a:off x="970772" y="1327066"/>
            <a:ext cx="1986299" cy="599925"/>
          </a:xfrm>
          <a:prstGeom prst="rect">
            <a:avLst/>
          </a:prstGeom>
          <a:noFill/>
        </p:spPr>
        <p:txBody>
          <a:bodyPr wrap="square" lIns="0" tIns="0" rIns="0" bIns="0" rtlCol="0" anchor="ctr"/>
          <a:lstStyle/>
          <a:p>
            <a:pPr algn="ctr">
              <a:lnSpc>
                <a:spcPts val="2363"/>
              </a:lnSpc>
              <a:buNone/>
            </a:pPr>
            <a:r>
              <a:rPr lang="en-US" sz="2250" kern="0" spc="68" dirty="0">
                <a:solidFill>
                  <a:srgbClr val="000000"/>
                </a:solidFill>
                <a:latin typeface="Jost*" pitchFamily="34" charset="0"/>
                <a:ea typeface="Jost*" pitchFamily="34" charset="-122"/>
                <a:cs typeface="Jost*" pitchFamily="34" charset="-120"/>
              </a:rPr>
              <a:t>LOGISTIC REGRESSION</a:t>
            </a:r>
            <a:endParaRPr lang="en-US" dirty="0"/>
          </a:p>
        </p:txBody>
      </p:sp>
      <p:sp>
        <p:nvSpPr>
          <p:cNvPr id="5" name="Object 4"/>
          <p:cNvSpPr/>
          <p:nvPr/>
        </p:nvSpPr>
        <p:spPr>
          <a:xfrm>
            <a:off x="3735164" y="95226"/>
            <a:ext cx="4441491" cy="6665833"/>
          </a:xfrm>
          <a:prstGeom prst="rect">
            <a:avLst/>
          </a:prstGeom>
          <a:solidFill>
            <a:srgbClr val="283D6B"/>
          </a:solidFill>
          <a:ln w="12700">
            <a:solidFill>
              <a:srgbClr val="000000"/>
            </a:solidFill>
            <a:prstDash val="solid"/>
            <a:miter lim="800000"/>
          </a:ln>
        </p:spPr>
      </p:sp>
      <p:sp>
        <p:nvSpPr>
          <p:cNvPr id="6" name="Object 5"/>
          <p:cNvSpPr/>
          <p:nvPr/>
        </p:nvSpPr>
        <p:spPr>
          <a:xfrm>
            <a:off x="4014780" y="1307575"/>
            <a:ext cx="3669318" cy="319900"/>
          </a:xfrm>
          <a:prstGeom prst="rect">
            <a:avLst/>
          </a:prstGeom>
          <a:noFill/>
        </p:spPr>
        <p:txBody>
          <a:bodyPr wrap="square" lIns="0" tIns="0" rIns="0" bIns="0" rtlCol="0" anchor="t"/>
          <a:lstStyle/>
          <a:p>
            <a:pPr algn="ctr">
              <a:lnSpc>
                <a:spcPts val="2520"/>
              </a:lnSpc>
              <a:buNone/>
            </a:pPr>
            <a:r>
              <a:rPr lang="en-US" sz="2250" kern="0" spc="68" dirty="0">
                <a:solidFill>
                  <a:schemeClr val="bg1"/>
                </a:solidFill>
                <a:latin typeface="Jost*" pitchFamily="34" charset="0"/>
                <a:ea typeface="Jost*" pitchFamily="34" charset="-122"/>
                <a:cs typeface="Jost*" pitchFamily="34" charset="-120"/>
              </a:rPr>
              <a:t>DECISION TREE</a:t>
            </a:r>
            <a:endParaRPr lang="en-US" dirty="0">
              <a:solidFill>
                <a:schemeClr val="bg1"/>
              </a:solidFill>
            </a:endParaRPr>
          </a:p>
        </p:txBody>
      </p:sp>
      <p:sp>
        <p:nvSpPr>
          <p:cNvPr id="7" name="Object 6"/>
          <p:cNvSpPr/>
          <p:nvPr/>
        </p:nvSpPr>
        <p:spPr>
          <a:xfrm>
            <a:off x="8176656" y="1378994"/>
            <a:ext cx="3770957" cy="639801"/>
          </a:xfrm>
          <a:prstGeom prst="rect">
            <a:avLst/>
          </a:prstGeom>
          <a:noFill/>
        </p:spPr>
        <p:txBody>
          <a:bodyPr wrap="square" lIns="0" tIns="0" rIns="0" bIns="0" rtlCol="0" anchor="t"/>
          <a:lstStyle/>
          <a:p>
            <a:pPr algn="ctr">
              <a:lnSpc>
                <a:spcPts val="2520"/>
              </a:lnSpc>
              <a:buNone/>
            </a:pPr>
            <a:r>
              <a:rPr lang="en-US" sz="2250" kern="0" spc="68" dirty="0">
                <a:solidFill>
                  <a:srgbClr val="000000"/>
                </a:solidFill>
                <a:latin typeface="Jost*" pitchFamily="34" charset="0"/>
                <a:ea typeface="Jost*" pitchFamily="34" charset="-122"/>
                <a:cs typeface="Jost*" pitchFamily="34" charset="-120"/>
              </a:rPr>
              <a:t>SUPPORT VECTOR MACHINE</a:t>
            </a:r>
            <a:endParaRPr lang="en-US" dirty="0"/>
          </a:p>
        </p:txBody>
      </p:sp>
      <p:sp>
        <p:nvSpPr>
          <p:cNvPr id="8" name="Object 7"/>
          <p:cNvSpPr/>
          <p:nvPr/>
        </p:nvSpPr>
        <p:spPr>
          <a:xfrm>
            <a:off x="3411736" y="180437"/>
            <a:ext cx="5047957" cy="426584"/>
          </a:xfrm>
          <a:prstGeom prst="rect">
            <a:avLst/>
          </a:prstGeom>
          <a:noFill/>
        </p:spPr>
        <p:txBody>
          <a:bodyPr wrap="square" lIns="0" tIns="0" rIns="0" bIns="0" rtlCol="0" anchor="t"/>
          <a:lstStyle/>
          <a:p>
            <a:pPr algn="ctr">
              <a:lnSpc>
                <a:spcPts val="3360"/>
              </a:lnSpc>
              <a:buNone/>
            </a:pPr>
            <a:r>
              <a:rPr lang="en-US" sz="3000" kern="0" spc="90" dirty="0">
                <a:solidFill>
                  <a:schemeClr val="bg1"/>
                </a:solidFill>
                <a:latin typeface="Jost*" pitchFamily="34" charset="0"/>
                <a:ea typeface="Jost*" pitchFamily="34" charset="-122"/>
                <a:cs typeface="Jost*" pitchFamily="34" charset="-120"/>
              </a:rPr>
              <a:t>CLASSICAL ALGORITHM MODELS</a:t>
            </a:r>
            <a:endParaRPr lang="en-US" dirty="0">
              <a:solidFill>
                <a:schemeClr val="bg1"/>
              </a:solidFill>
            </a:endParaRPr>
          </a:p>
        </p:txBody>
      </p:sp>
      <p:pic>
        <p:nvPicPr>
          <p:cNvPr id="9" name="Object 8" descr="preencoded.png"/>
          <p:cNvPicPr>
            <a:picLocks noChangeAspect="1"/>
          </p:cNvPicPr>
          <p:nvPr/>
        </p:nvPicPr>
        <p:blipFill>
          <a:blip r:embed="rId3"/>
          <a:srcRect l="-96" t="-3868" r="-96" b="-3868"/>
          <a:stretch/>
        </p:blipFill>
        <p:spPr>
          <a:xfrm>
            <a:off x="192816" y="3045915"/>
            <a:ext cx="3542348" cy="1879017"/>
          </a:xfrm>
          <a:prstGeom prst="rect">
            <a:avLst/>
          </a:prstGeom>
        </p:spPr>
      </p:pic>
      <p:pic>
        <p:nvPicPr>
          <p:cNvPr id="10" name="Object 9" descr="preencoded.png"/>
          <p:cNvPicPr>
            <a:picLocks noChangeAspect="1"/>
          </p:cNvPicPr>
          <p:nvPr/>
        </p:nvPicPr>
        <p:blipFill>
          <a:blip r:embed="rId4"/>
          <a:srcRect l="-2045" t="-2045" r="-2045" b="-2045"/>
          <a:stretch/>
        </p:blipFill>
        <p:spPr>
          <a:xfrm>
            <a:off x="8157611" y="2975910"/>
            <a:ext cx="3809047" cy="1949022"/>
          </a:xfrm>
          <a:prstGeom prst="rect">
            <a:avLst/>
          </a:prstGeom>
        </p:spPr>
      </p:pic>
      <p:pic>
        <p:nvPicPr>
          <p:cNvPr id="11" name="Object 10" descr="preencoded.png"/>
          <p:cNvPicPr>
            <a:picLocks noChangeAspect="1"/>
          </p:cNvPicPr>
          <p:nvPr/>
        </p:nvPicPr>
        <p:blipFill>
          <a:blip r:embed="rId5"/>
          <a:srcRect l="-4753" t="-4753" r="-4752" b="-4752"/>
          <a:stretch/>
        </p:blipFill>
        <p:spPr>
          <a:xfrm>
            <a:off x="4031192" y="3003042"/>
            <a:ext cx="3809047" cy="196476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219020" y="403819"/>
            <a:ext cx="5656436" cy="426584"/>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Jost*" pitchFamily="34" charset="0"/>
                <a:ea typeface="Jost*" pitchFamily="34" charset="-122"/>
                <a:cs typeface="Jost*" pitchFamily="34" charset="-120"/>
              </a:rPr>
              <a:t>MODEL EVALUATION</a:t>
            </a:r>
            <a:endParaRPr lang="en-US" dirty="0"/>
          </a:p>
        </p:txBody>
      </p:sp>
      <p:pic>
        <p:nvPicPr>
          <p:cNvPr id="3" name="Object 2" descr="preencoded.png"/>
          <p:cNvPicPr>
            <a:picLocks noChangeAspect="1"/>
          </p:cNvPicPr>
          <p:nvPr/>
        </p:nvPicPr>
        <p:blipFill>
          <a:blip r:embed="rId3"/>
          <a:srcRect l="-11674" t="-1114" r="-11674" b="-1114"/>
          <a:stretch/>
        </p:blipFill>
        <p:spPr>
          <a:xfrm>
            <a:off x="6189702" y="95226"/>
            <a:ext cx="2904399" cy="6665833"/>
          </a:xfrm>
          <a:prstGeom prst="rect">
            <a:avLst/>
          </a:prstGeom>
        </p:spPr>
      </p:pic>
      <p:sp>
        <p:nvSpPr>
          <p:cNvPr id="4" name="Object 3"/>
          <p:cNvSpPr/>
          <p:nvPr/>
        </p:nvSpPr>
        <p:spPr>
          <a:xfrm>
            <a:off x="9189327" y="95226"/>
            <a:ext cx="2904399" cy="3285303"/>
          </a:xfrm>
          <a:prstGeom prst="rect">
            <a:avLst/>
          </a:prstGeom>
          <a:solidFill>
            <a:srgbClr val="FFFFFF"/>
          </a:solidFill>
        </p:spPr>
      </p:sp>
      <p:pic>
        <p:nvPicPr>
          <p:cNvPr id="5" name="Object 4" descr="preencoded.png"/>
          <p:cNvPicPr>
            <a:picLocks noChangeAspect="1"/>
          </p:cNvPicPr>
          <p:nvPr/>
        </p:nvPicPr>
        <p:blipFill>
          <a:blip r:embed="rId4"/>
          <a:srcRect l="1214" t="-24266" r="1214" b="-24266"/>
          <a:stretch/>
        </p:blipFill>
        <p:spPr>
          <a:xfrm>
            <a:off x="9189327" y="95226"/>
            <a:ext cx="2904399" cy="3285303"/>
          </a:xfrm>
          <a:prstGeom prst="rect">
            <a:avLst/>
          </a:prstGeom>
        </p:spPr>
      </p:pic>
      <p:sp>
        <p:nvSpPr>
          <p:cNvPr id="6" name="Object 5"/>
          <p:cNvSpPr/>
          <p:nvPr/>
        </p:nvSpPr>
        <p:spPr>
          <a:xfrm>
            <a:off x="9189327" y="3475756"/>
            <a:ext cx="2904399" cy="3285303"/>
          </a:xfrm>
          <a:prstGeom prst="rect">
            <a:avLst/>
          </a:prstGeom>
          <a:solidFill>
            <a:srgbClr val="FFFFFF"/>
          </a:solidFill>
        </p:spPr>
      </p:sp>
      <p:pic>
        <p:nvPicPr>
          <p:cNvPr id="7" name="Object 6" descr="preencoded.png"/>
          <p:cNvPicPr>
            <a:picLocks noChangeAspect="1"/>
          </p:cNvPicPr>
          <p:nvPr/>
        </p:nvPicPr>
        <p:blipFill>
          <a:blip r:embed="rId5"/>
          <a:srcRect l="482" t="-23922" r="482" b="-23922"/>
          <a:stretch/>
        </p:blipFill>
        <p:spPr>
          <a:xfrm>
            <a:off x="9189327" y="3475756"/>
            <a:ext cx="2904399" cy="3285303"/>
          </a:xfrm>
          <a:prstGeom prst="rect">
            <a:avLst/>
          </a:prstGeom>
        </p:spPr>
      </p:pic>
      <p:sp>
        <p:nvSpPr>
          <p:cNvPr id="8" name="Object 7"/>
          <p:cNvSpPr/>
          <p:nvPr/>
        </p:nvSpPr>
        <p:spPr>
          <a:xfrm>
            <a:off x="761810" y="1752459"/>
            <a:ext cx="5027943" cy="1069063"/>
          </a:xfrm>
          <a:prstGeom prst="rect">
            <a:avLst/>
          </a:prstGeom>
          <a:noFill/>
        </p:spPr>
        <p:txBody>
          <a:bodyPr wrap="square" lIns="0" tIns="0" rIns="0" bIns="0" rtlCol="0" anchor="t"/>
          <a:lstStyle/>
          <a:p>
            <a:pPr algn="l">
              <a:lnSpc>
                <a:spcPts val="1685"/>
              </a:lnSpc>
              <a:buNone/>
            </a:pPr>
            <a:r>
              <a:rPr lang="en-US" sz="1267" b="1" kern="0" spc="38" dirty="0">
                <a:solidFill>
                  <a:srgbClr val="000000">
                    <a:alpha val="80000"/>
                  </a:srgbClr>
                </a:solidFill>
                <a:latin typeface="Jost*" pitchFamily="34" charset="0"/>
                <a:ea typeface="Jost*" pitchFamily="34" charset="-122"/>
                <a:cs typeface="Jost*" pitchFamily="34" charset="-120"/>
              </a:rPr>
              <a:t>Deep Learning Model Evaluation</a:t>
            </a:r>
            <a:r>
              <a:rPr lang="en-US" sz="1267" kern="0" spc="38" dirty="0">
                <a:solidFill>
                  <a:srgbClr val="000000">
                    <a:alpha val="80000"/>
                  </a:srgbClr>
                </a:solidFill>
                <a:latin typeface="Jost*" pitchFamily="34" charset="0"/>
                <a:ea typeface="Jost*" pitchFamily="34" charset="-122"/>
                <a:cs typeface="Jost*" pitchFamily="34" charset="-120"/>
              </a:rPr>
              <a:t>:Utilized accuracy metric to gauge the correctness of predictions by the models.Evaluated model performance further using AUC (Area Under the Curve) and visualized the results through ROC (Receiver Operating Characteristic) curves.</a:t>
            </a:r>
            <a:endParaRPr lang="en-US" dirty="0"/>
          </a:p>
        </p:txBody>
      </p:sp>
      <p:sp>
        <p:nvSpPr>
          <p:cNvPr id="9" name="Object 8"/>
          <p:cNvSpPr/>
          <p:nvPr/>
        </p:nvSpPr>
        <p:spPr>
          <a:xfrm>
            <a:off x="761810" y="2948590"/>
            <a:ext cx="5027943" cy="1069063"/>
          </a:xfrm>
          <a:prstGeom prst="rect">
            <a:avLst/>
          </a:prstGeom>
          <a:noFill/>
        </p:spPr>
        <p:txBody>
          <a:bodyPr wrap="square" lIns="0" tIns="0" rIns="0" bIns="0" rtlCol="0" anchor="t"/>
          <a:lstStyle/>
          <a:p>
            <a:pPr algn="l">
              <a:lnSpc>
                <a:spcPts val="1685"/>
              </a:lnSpc>
              <a:spcBef>
                <a:spcPts val="982"/>
              </a:spcBef>
              <a:buNone/>
            </a:pPr>
            <a:r>
              <a:rPr lang="en-US" sz="1267" b="1" kern="0" spc="38" dirty="0">
                <a:solidFill>
                  <a:srgbClr val="000000">
                    <a:alpha val="80000"/>
                  </a:srgbClr>
                </a:solidFill>
                <a:latin typeface="Jost*" pitchFamily="34" charset="0"/>
                <a:ea typeface="Jost*" pitchFamily="34" charset="-122"/>
                <a:cs typeface="Jost*" pitchFamily="34" charset="-120"/>
              </a:rPr>
              <a:t>Classical Algorithm Evaluation</a:t>
            </a:r>
            <a:r>
              <a:rPr lang="en-US" sz="1267" kern="0" spc="38" dirty="0">
                <a:solidFill>
                  <a:srgbClr val="000000">
                    <a:alpha val="80000"/>
                  </a:srgbClr>
                </a:solidFill>
                <a:latin typeface="Jost*" pitchFamily="34" charset="0"/>
                <a:ea typeface="Jost*" pitchFamily="34" charset="-122"/>
                <a:cs typeface="Jost*" pitchFamily="34" charset="-120"/>
              </a:rPr>
              <a:t>:Employed confusion matrix to understand the model's performance in terms of false positives and negatives.Assessed models using accuracy, AUC, and visualized the performance through ROC curves to understand the trade-off between sensitivity and specificity.</a:t>
            </a:r>
            <a:endParaRPr lang="en-US" dirty="0"/>
          </a:p>
        </p:txBody>
      </p:sp>
      <p:sp>
        <p:nvSpPr>
          <p:cNvPr id="10" name="Object 9"/>
          <p:cNvSpPr/>
          <p:nvPr/>
        </p:nvSpPr>
        <p:spPr>
          <a:xfrm>
            <a:off x="761809" y="4257736"/>
            <a:ext cx="5027943" cy="1282875"/>
          </a:xfrm>
          <a:prstGeom prst="rect">
            <a:avLst/>
          </a:prstGeom>
          <a:noFill/>
        </p:spPr>
        <p:txBody>
          <a:bodyPr wrap="square" lIns="0" tIns="0" rIns="0" bIns="0" rtlCol="0" anchor="t"/>
          <a:lstStyle/>
          <a:p>
            <a:pPr algn="l">
              <a:lnSpc>
                <a:spcPts val="1685"/>
              </a:lnSpc>
              <a:spcBef>
                <a:spcPts val="982"/>
              </a:spcBef>
              <a:buNone/>
            </a:pPr>
            <a:r>
              <a:rPr lang="en-US" sz="1267" b="1" kern="0" spc="38" dirty="0">
                <a:solidFill>
                  <a:srgbClr val="000000">
                    <a:alpha val="80000"/>
                  </a:srgbClr>
                </a:solidFill>
                <a:latin typeface="Jost*" pitchFamily="34" charset="0"/>
                <a:ea typeface="Jost*" pitchFamily="34" charset="-122"/>
                <a:cs typeface="Jost*" pitchFamily="34" charset="-120"/>
              </a:rPr>
              <a:t>Model Performance Summary</a:t>
            </a:r>
            <a:r>
              <a:rPr lang="en-US" sz="1267" kern="0" spc="38" dirty="0">
                <a:solidFill>
                  <a:srgbClr val="000000">
                    <a:alpha val="80000"/>
                  </a:srgbClr>
                </a:solidFill>
                <a:latin typeface="Jost*" pitchFamily="34" charset="0"/>
                <a:ea typeface="Jost*" pitchFamily="34" charset="-122"/>
                <a:cs typeface="Jost*" pitchFamily="34" charset="-120"/>
              </a:rPr>
              <a:t>:Among deep learning models, GRU (Gated Recurrent Unit) showcased the best performance with a Test Accuracy of 95.43% and an AUC of 0.990.In classical algorithms, Logistic Regression emerged as the top performer with a Test Accuracy of 96.06% and an AUC of 0.993.</a:t>
            </a:r>
            <a:endParaRPr lang="en-US" dirty="0"/>
          </a:p>
        </p:txBody>
      </p:sp>
      <p:sp>
        <p:nvSpPr>
          <p:cNvPr id="11" name="Object 10"/>
          <p:cNvSpPr/>
          <p:nvPr/>
        </p:nvSpPr>
        <p:spPr>
          <a:xfrm>
            <a:off x="11808047" y="6516596"/>
            <a:ext cx="190452" cy="200570"/>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xmlns="" val="0"/>
            </a:ext>
          </a:extLst>
        </p:spPr>
        <p:txBody>
          <a:bodyPr/>
          <a:lstStyle>
            <a:lvl1pPr>
              <a:defRPr sz="1100"/>
            </a:lvl1pPr>
          </a:lstStyle>
          <a:p>
            <a:fld id="{F7021451-1387-4CA6-816F-3879F97B5CBC}" type="slidenum">
              <a:rPr lang="en-US" smtClean="0"/>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403819"/>
            <a:ext cx="12188952" cy="426584"/>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Jost*" pitchFamily="34" charset="0"/>
                <a:ea typeface="Jost*" pitchFamily="34" charset="-122"/>
                <a:cs typeface="Jost*" pitchFamily="34" charset="-120"/>
              </a:rPr>
              <a:t>DEEP DIVE INTO TOPIC MODELING</a:t>
            </a:r>
            <a:endParaRPr lang="en-US" dirty="0"/>
          </a:p>
        </p:txBody>
      </p:sp>
      <p:sp>
        <p:nvSpPr>
          <p:cNvPr id="3" name="Object 2"/>
          <p:cNvSpPr/>
          <p:nvPr/>
        </p:nvSpPr>
        <p:spPr>
          <a:xfrm>
            <a:off x="8790585" y="1514096"/>
            <a:ext cx="2931759" cy="4494676"/>
          </a:xfrm>
          <a:prstGeom prst="rect">
            <a:avLst/>
          </a:prstGeom>
          <a:solidFill>
            <a:srgbClr val="FFFFFF"/>
          </a:solidFill>
        </p:spPr>
      </p:sp>
      <p:pic>
        <p:nvPicPr>
          <p:cNvPr id="4" name="Object 3" descr="preencoded.png"/>
          <p:cNvPicPr>
            <a:picLocks noChangeAspect="1"/>
          </p:cNvPicPr>
          <p:nvPr/>
        </p:nvPicPr>
        <p:blipFill>
          <a:blip r:embed="rId3"/>
          <a:srcRect l="29762" t="3483" r="29762" b="3483"/>
          <a:stretch/>
        </p:blipFill>
        <p:spPr>
          <a:xfrm>
            <a:off x="8790585" y="1514096"/>
            <a:ext cx="2931759" cy="4494676"/>
          </a:xfrm>
          <a:prstGeom prst="rect">
            <a:avLst/>
          </a:prstGeom>
        </p:spPr>
      </p:pic>
      <p:sp>
        <p:nvSpPr>
          <p:cNvPr id="5" name="Object 4"/>
          <p:cNvSpPr/>
          <p:nvPr/>
        </p:nvSpPr>
        <p:spPr>
          <a:xfrm>
            <a:off x="761810" y="1759304"/>
            <a:ext cx="7889030" cy="730266"/>
          </a:xfrm>
          <a:prstGeom prst="rect">
            <a:avLst/>
          </a:prstGeom>
          <a:noFill/>
        </p:spPr>
        <p:txBody>
          <a:bodyPr wrap="square" lIns="0" tIns="0" rIns="0" bIns="0" rtlCol="0" anchor="t"/>
          <a:lstStyle/>
          <a:p>
            <a:pPr algn="l">
              <a:lnSpc>
                <a:spcPts val="1438"/>
              </a:lnSpc>
              <a:buNone/>
            </a:pPr>
            <a:r>
              <a:rPr lang="en-US" sz="1081" b="1" kern="0" spc="32" dirty="0">
                <a:solidFill>
                  <a:srgbClr val="000000">
                    <a:alpha val="80000"/>
                  </a:srgbClr>
                </a:solidFill>
                <a:latin typeface="Jost*" pitchFamily="34" charset="0"/>
                <a:ea typeface="Jost*" pitchFamily="34" charset="-122"/>
                <a:cs typeface="Jost*" pitchFamily="34" charset="-120"/>
              </a:rPr>
              <a:t>What is Topic Modeling?</a:t>
            </a:r>
            <a:r>
              <a:rPr lang="en-US" sz="1081" kern="0" spc="32" dirty="0">
                <a:solidFill>
                  <a:srgbClr val="000000">
                    <a:alpha val="80000"/>
                  </a:srgbClr>
                </a:solidFill>
                <a:latin typeface="Jost*" pitchFamily="34" charset="0"/>
                <a:ea typeface="Jost*" pitchFamily="34" charset="-122"/>
                <a:cs typeface="Jost*" pitchFamily="34" charset="-120"/>
              </a:rPr>
              <a:t> </a:t>
            </a:r>
            <a:br>
              <a:rPr lang="en-US" sz="1081" kern="0" spc="32" dirty="0">
                <a:solidFill>
                  <a:srgbClr val="374151"/>
                </a:solidFill>
                <a:latin typeface="Jost*" pitchFamily="34" charset="0"/>
                <a:ea typeface="Jost*" pitchFamily="34" charset="-122"/>
                <a:cs typeface="Jost*" pitchFamily="34" charset="-120"/>
              </a:rPr>
            </a:br>
            <a:r>
              <a:rPr lang="en-US" sz="1081" kern="0" spc="32" dirty="0">
                <a:solidFill>
                  <a:srgbClr val="374151"/>
                </a:solidFill>
                <a:latin typeface="Jost*" pitchFamily="34" charset="0"/>
                <a:ea typeface="Jost*" pitchFamily="34" charset="-122"/>
                <a:cs typeface="Jost*" pitchFamily="34" charset="-120"/>
              </a:rPr>
              <a:t>Topic modeling is indeed a machine learning technique used to discover abstract topics in a collection of documents. It's a way to uncover hidden thematic structures in text data, which can be used for various purposes such as document clustering, organizing large blocks of textual data, information retrieval from unstructured text, and feature selection. </a:t>
            </a:r>
            <a:endParaRPr lang="en-US" dirty="0"/>
          </a:p>
        </p:txBody>
      </p:sp>
      <p:sp>
        <p:nvSpPr>
          <p:cNvPr id="6" name="Object 5"/>
          <p:cNvSpPr/>
          <p:nvPr/>
        </p:nvSpPr>
        <p:spPr>
          <a:xfrm>
            <a:off x="761810" y="2598038"/>
            <a:ext cx="8098392" cy="365133"/>
          </a:xfrm>
          <a:prstGeom prst="rect">
            <a:avLst/>
          </a:prstGeom>
          <a:noFill/>
        </p:spPr>
        <p:txBody>
          <a:bodyPr wrap="square" lIns="0" tIns="0" rIns="0" bIns="0" rtlCol="0" anchor="t"/>
          <a:lstStyle/>
          <a:p>
            <a:pPr algn="l">
              <a:lnSpc>
                <a:spcPts val="1438"/>
              </a:lnSpc>
              <a:spcBef>
                <a:spcPts val="837"/>
              </a:spcBef>
              <a:buNone/>
            </a:pPr>
            <a:r>
              <a:rPr lang="en-US" sz="1081" b="1" kern="0" spc="32" dirty="0">
                <a:solidFill>
                  <a:srgbClr val="000000">
                    <a:alpha val="80000"/>
                  </a:srgbClr>
                </a:solidFill>
                <a:latin typeface="Jost*" pitchFamily="34" charset="0"/>
                <a:ea typeface="Jost*" pitchFamily="34" charset="-122"/>
                <a:cs typeface="Jost*" pitchFamily="34" charset="-120"/>
              </a:rPr>
              <a:t>Discovery of Abstract Topics:</a:t>
            </a:r>
            <a:r>
              <a:rPr lang="en-US" sz="1081" kern="0" spc="32" dirty="0">
                <a:solidFill>
                  <a:srgbClr val="000000">
                    <a:alpha val="80000"/>
                  </a:srgbClr>
                </a:solidFill>
                <a:latin typeface="Jost*" pitchFamily="34" charset="0"/>
                <a:ea typeface="Jost*" pitchFamily="34" charset="-122"/>
                <a:cs typeface="Jost*" pitchFamily="34" charset="-120"/>
              </a:rPr>
              <a:t> Uncover hidden thematic structures in text data by grouping recurring keywords into topics.</a:t>
            </a:r>
            <a:endParaRPr lang="en-US" dirty="0"/>
          </a:p>
        </p:txBody>
      </p:sp>
      <p:sp>
        <p:nvSpPr>
          <p:cNvPr id="7" name="Object 6"/>
          <p:cNvSpPr/>
          <p:nvPr/>
        </p:nvSpPr>
        <p:spPr>
          <a:xfrm>
            <a:off x="761810" y="3071640"/>
            <a:ext cx="8098392" cy="365133"/>
          </a:xfrm>
          <a:prstGeom prst="rect">
            <a:avLst/>
          </a:prstGeom>
          <a:noFill/>
        </p:spPr>
        <p:txBody>
          <a:bodyPr wrap="square" lIns="0" tIns="0" rIns="0" bIns="0" rtlCol="0" anchor="t"/>
          <a:lstStyle/>
          <a:p>
            <a:pPr algn="l">
              <a:lnSpc>
                <a:spcPts val="1438"/>
              </a:lnSpc>
              <a:spcBef>
                <a:spcPts val="837"/>
              </a:spcBef>
              <a:buNone/>
            </a:pPr>
            <a:r>
              <a:rPr lang="en-US" sz="1081" b="1" kern="0" spc="32" dirty="0">
                <a:solidFill>
                  <a:srgbClr val="000000">
                    <a:alpha val="80000"/>
                  </a:srgbClr>
                </a:solidFill>
                <a:latin typeface="Jost*" pitchFamily="34" charset="0"/>
                <a:ea typeface="Jost*" pitchFamily="34" charset="-122"/>
                <a:cs typeface="Jost*" pitchFamily="34" charset="-120"/>
              </a:rPr>
              <a:t>Dimensionality Reduction: </a:t>
            </a:r>
            <a:r>
              <a:rPr lang="en-US" sz="1081" kern="0" spc="32" dirty="0">
                <a:solidFill>
                  <a:srgbClr val="000000">
                    <a:alpha val="80000"/>
                  </a:srgbClr>
                </a:solidFill>
                <a:latin typeface="Jost*" pitchFamily="34" charset="0"/>
                <a:ea typeface="Jost*" pitchFamily="34" charset="-122"/>
                <a:cs typeface="Jost*" pitchFamily="34" charset="-120"/>
              </a:rPr>
              <a:t>Simplify text data and highlight salient features by grouping similar words, aiding in further analysis.</a:t>
            </a:r>
            <a:endParaRPr lang="en-US" dirty="0"/>
          </a:p>
        </p:txBody>
      </p:sp>
      <p:sp>
        <p:nvSpPr>
          <p:cNvPr id="8" name="Object 7"/>
          <p:cNvSpPr/>
          <p:nvPr/>
        </p:nvSpPr>
        <p:spPr>
          <a:xfrm>
            <a:off x="761810" y="3545241"/>
            <a:ext cx="8098392" cy="182566"/>
          </a:xfrm>
          <a:prstGeom prst="rect">
            <a:avLst/>
          </a:prstGeom>
          <a:noFill/>
        </p:spPr>
        <p:txBody>
          <a:bodyPr wrap="square" lIns="0" tIns="0" rIns="0" bIns="0" rtlCol="0" anchor="t"/>
          <a:lstStyle/>
          <a:p>
            <a:pPr algn="l">
              <a:lnSpc>
                <a:spcPts val="1438"/>
              </a:lnSpc>
              <a:spcBef>
                <a:spcPts val="837"/>
              </a:spcBef>
              <a:buNone/>
            </a:pPr>
            <a:r>
              <a:rPr lang="en-US" sz="1081" b="1" kern="0" spc="32" dirty="0">
                <a:solidFill>
                  <a:srgbClr val="000000">
                    <a:alpha val="80000"/>
                  </a:srgbClr>
                </a:solidFill>
                <a:latin typeface="Jost*" pitchFamily="34" charset="0"/>
                <a:ea typeface="Jost*" pitchFamily="34" charset="-122"/>
                <a:cs typeface="Jost*" pitchFamily="34" charset="-120"/>
              </a:rPr>
              <a:t>Documents Clustering:</a:t>
            </a:r>
            <a:r>
              <a:rPr lang="en-US" sz="1081" kern="0" spc="32" dirty="0">
                <a:solidFill>
                  <a:srgbClr val="000000">
                    <a:alpha val="80000"/>
                  </a:srgbClr>
                </a:solidFill>
                <a:latin typeface="Jost*" pitchFamily="34" charset="0"/>
                <a:ea typeface="Jost*" pitchFamily="34" charset="-122"/>
                <a:cs typeface="Jost*" pitchFamily="34" charset="-120"/>
              </a:rPr>
              <a:t> Organize large text collections into meaningful groups for easier navigation and retrieval.</a:t>
            </a:r>
            <a:endParaRPr lang="en-US" dirty="0"/>
          </a:p>
        </p:txBody>
      </p:sp>
      <p:sp>
        <p:nvSpPr>
          <p:cNvPr id="9" name="Object 8"/>
          <p:cNvSpPr/>
          <p:nvPr/>
        </p:nvSpPr>
        <p:spPr>
          <a:xfrm>
            <a:off x="761810" y="3836276"/>
            <a:ext cx="8098392" cy="365133"/>
          </a:xfrm>
          <a:prstGeom prst="rect">
            <a:avLst/>
          </a:prstGeom>
          <a:noFill/>
        </p:spPr>
        <p:txBody>
          <a:bodyPr wrap="square" lIns="0" tIns="0" rIns="0" bIns="0" rtlCol="0" anchor="t"/>
          <a:lstStyle/>
          <a:p>
            <a:pPr algn="l">
              <a:lnSpc>
                <a:spcPts val="1438"/>
              </a:lnSpc>
              <a:spcBef>
                <a:spcPts val="837"/>
              </a:spcBef>
              <a:buNone/>
            </a:pPr>
            <a:r>
              <a:rPr lang="en-US" sz="1081" b="1" kern="0" spc="32" dirty="0">
                <a:solidFill>
                  <a:srgbClr val="000000">
                    <a:alpha val="80000"/>
                  </a:srgbClr>
                </a:solidFill>
                <a:latin typeface="Jost*" pitchFamily="34" charset="0"/>
                <a:ea typeface="Jost*" pitchFamily="34" charset="-122"/>
                <a:cs typeface="Jost*" pitchFamily="34" charset="-120"/>
              </a:rPr>
              <a:t>Latent Dirichlet Allocation (LDA):</a:t>
            </a:r>
            <a:r>
              <a:rPr lang="en-US" sz="1081" kern="0" spc="32" dirty="0">
                <a:solidFill>
                  <a:srgbClr val="000000">
                    <a:alpha val="80000"/>
                  </a:srgbClr>
                </a:solidFill>
                <a:latin typeface="Jost*" pitchFamily="34" charset="0"/>
                <a:ea typeface="Jost*" pitchFamily="34" charset="-122"/>
                <a:cs typeface="Jost*" pitchFamily="34" charset="-120"/>
              </a:rPr>
              <a:t> Utilize LDA to probabilistically group words into topics and documents into a mixture of topics, aiding in categorizing text data.</a:t>
            </a:r>
            <a:endParaRPr lang="en-US" dirty="0"/>
          </a:p>
        </p:txBody>
      </p:sp>
      <p:sp>
        <p:nvSpPr>
          <p:cNvPr id="10" name="Object 9"/>
          <p:cNvSpPr/>
          <p:nvPr/>
        </p:nvSpPr>
        <p:spPr>
          <a:xfrm>
            <a:off x="761810" y="4410609"/>
            <a:ext cx="8098392" cy="1388963"/>
          </a:xfrm>
          <a:prstGeom prst="rect">
            <a:avLst/>
          </a:prstGeom>
          <a:noFill/>
        </p:spPr>
        <p:txBody>
          <a:bodyPr wrap="square" lIns="0" tIns="0" rIns="0" bIns="0" rtlCol="0" anchor="t"/>
          <a:lstStyle/>
          <a:p>
            <a:pPr algn="l">
              <a:lnSpc>
                <a:spcPts val="1438"/>
              </a:lnSpc>
              <a:spcBef>
                <a:spcPts val="837"/>
              </a:spcBef>
              <a:buNone/>
            </a:pPr>
            <a:r>
              <a:rPr lang="en-US" sz="1081" b="1" kern="0" spc="32" dirty="0">
                <a:solidFill>
                  <a:srgbClr val="000000">
                    <a:alpha val="80000"/>
                  </a:srgbClr>
                </a:solidFill>
                <a:latin typeface="Jost*" pitchFamily="34" charset="0"/>
                <a:ea typeface="Jost*" pitchFamily="34" charset="-122"/>
                <a:cs typeface="Jost*" pitchFamily="34" charset="-120"/>
              </a:rPr>
              <a:t>Deploying Topic Modeling to Analyzing News Authenticity and Detect Fake News Themes</a:t>
            </a:r>
            <a:br>
              <a:rPr lang="en-US" sz="1081" kern="0" spc="32" dirty="0">
                <a:solidFill>
                  <a:srgbClr val="000000">
                    <a:alpha val="80000"/>
                  </a:srgbClr>
                </a:solidFill>
                <a:latin typeface="Jost*" pitchFamily="34" charset="0"/>
                <a:ea typeface="Jost*" pitchFamily="34" charset="-122"/>
                <a:cs typeface="Jost*" pitchFamily="34" charset="-120"/>
              </a:rPr>
            </a:br>
            <a:r>
              <a:rPr lang="en-US" sz="1081" kern="0" spc="32" dirty="0">
                <a:solidFill>
                  <a:srgbClr val="000000">
                    <a:alpha val="80000"/>
                  </a:srgbClr>
                </a:solidFill>
                <a:latin typeface="Jost*" pitchFamily="34" charset="0"/>
                <a:ea typeface="Jost*" pitchFamily="34" charset="-122"/>
                <a:cs typeface="Jost*" pitchFamily="34" charset="-120"/>
              </a:rPr>
              <a:t>- Determine the relationship between news topics and authenticity.</a:t>
            </a:r>
            <a:br>
              <a:rPr lang="en-US" sz="1081" kern="0" spc="32" dirty="0">
                <a:solidFill>
                  <a:srgbClr val="000000">
                    <a:alpha val="80000"/>
                  </a:srgbClr>
                </a:solidFill>
                <a:latin typeface="Jost*" pitchFamily="34" charset="0"/>
                <a:ea typeface="Jost*" pitchFamily="34" charset="-122"/>
                <a:cs typeface="Jost*" pitchFamily="34" charset="-120"/>
              </a:rPr>
            </a:br>
            <a:r>
              <a:rPr lang="en-US" sz="1081" kern="0" spc="32" dirty="0">
                <a:solidFill>
                  <a:srgbClr val="000000">
                    <a:alpha val="80000"/>
                  </a:srgbClr>
                </a:solidFill>
                <a:latin typeface="Jost*" pitchFamily="34" charset="0"/>
                <a:ea typeface="Jost*" pitchFamily="34" charset="-122"/>
                <a:cs typeface="Jost*" pitchFamily="34" charset="-120"/>
              </a:rPr>
              <a:t>- Utilize topic modeling to differentiate between 'real' and 'fake' news.</a:t>
            </a:r>
            <a:br>
              <a:rPr lang="en-US" sz="1081" kern="0" spc="32" dirty="0">
                <a:solidFill>
                  <a:srgbClr val="000000">
                    <a:alpha val="80000"/>
                  </a:srgbClr>
                </a:solidFill>
                <a:latin typeface="Jost*" pitchFamily="34" charset="0"/>
                <a:ea typeface="Jost*" pitchFamily="34" charset="-122"/>
                <a:cs typeface="Jost*" pitchFamily="34" charset="-120"/>
              </a:rPr>
            </a:br>
            <a:r>
              <a:rPr lang="en-US" sz="1081" kern="0" spc="32" dirty="0">
                <a:solidFill>
                  <a:srgbClr val="000000">
                    <a:alpha val="80000"/>
                  </a:srgbClr>
                </a:solidFill>
                <a:latin typeface="Jost*" pitchFamily="34" charset="0"/>
                <a:ea typeface="Jost*" pitchFamily="34" charset="-122"/>
                <a:cs typeface="Jost*" pitchFamily="34" charset="-120"/>
              </a:rPr>
              <a:t>- Compare results from a labeled dataset and an unlabeled dataset (Aljazeera).</a:t>
            </a:r>
            <a:br>
              <a:rPr lang="en-US" sz="1081" kern="0" spc="32" dirty="0">
                <a:solidFill>
                  <a:srgbClr val="000000">
                    <a:alpha val="80000"/>
                  </a:srgbClr>
                </a:solidFill>
                <a:latin typeface="Jost*" pitchFamily="34" charset="0"/>
                <a:ea typeface="Jost*" pitchFamily="34" charset="-122"/>
                <a:cs typeface="Jost*" pitchFamily="34" charset="-120"/>
              </a:rPr>
            </a:br>
            <a:r>
              <a:rPr lang="en-US" sz="1081" kern="0" spc="32" dirty="0">
                <a:solidFill>
                  <a:srgbClr val="000000">
                    <a:alpha val="80000"/>
                  </a:srgbClr>
                </a:solidFill>
                <a:latin typeface="Jost*" pitchFamily="34" charset="0"/>
                <a:ea typeface="Jost*" pitchFamily="34" charset="-122"/>
                <a:cs typeface="Jost*" pitchFamily="34" charset="-120"/>
              </a:rPr>
              <a:t>- Identify common themes in 'fake' news for better detection methods.</a:t>
            </a:r>
            <a:endParaRPr lang="en-US" dirty="0"/>
          </a:p>
        </p:txBody>
      </p:sp>
      <p:sp>
        <p:nvSpPr>
          <p:cNvPr id="11" name="Object 10"/>
          <p:cNvSpPr/>
          <p:nvPr/>
        </p:nvSpPr>
        <p:spPr>
          <a:xfrm>
            <a:off x="11808047" y="6516596"/>
            <a:ext cx="190452" cy="200570"/>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xmlns="" val="0"/>
            </a:ext>
          </a:extLst>
        </p:spPr>
        <p:txBody>
          <a:bodyPr/>
          <a:lstStyle>
            <a:lvl1pPr>
              <a:defRPr sz="1100"/>
            </a:lvl1pPr>
          </a:lstStyle>
          <a:p>
            <a:fld id="{F7021451-1387-4CA6-816F-3879F97B5CBC}" type="slidenum">
              <a:rPr lang="en-US" smtClean="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EAE9E6"/>
        </a:solidFill>
        <a:effectLst/>
      </p:bgPr>
    </p:bg>
    <p:spTree>
      <p:nvGrpSpPr>
        <p:cNvPr id="1" name=""/>
        <p:cNvGrpSpPr/>
        <p:nvPr/>
      </p:nvGrpSpPr>
      <p:grpSpPr>
        <a:xfrm>
          <a:off x="0" y="0"/>
          <a:ext cx="0" cy="0"/>
          <a:chOff x="0" y="0"/>
          <a:chExt cx="0" cy="0"/>
        </a:xfrm>
      </p:grpSpPr>
      <p:sp>
        <p:nvSpPr>
          <p:cNvPr id="2" name="Object 1"/>
          <p:cNvSpPr/>
          <p:nvPr/>
        </p:nvSpPr>
        <p:spPr>
          <a:xfrm>
            <a:off x="4241344" y="403819"/>
            <a:ext cx="7387901" cy="853167"/>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Jost*" pitchFamily="34" charset="0"/>
                <a:ea typeface="Jost*" pitchFamily="34" charset="-122"/>
                <a:cs typeface="Jost*" pitchFamily="34" charset="-120"/>
              </a:rPr>
              <a:t>TOPIC MODELING PROCESS FOR LABELED DATA (FAKE NEWS DATASET)</a:t>
            </a:r>
            <a:endParaRPr lang="en-US" dirty="0"/>
          </a:p>
        </p:txBody>
      </p:sp>
      <p:sp>
        <p:nvSpPr>
          <p:cNvPr id="3" name="Object 2"/>
          <p:cNvSpPr/>
          <p:nvPr/>
        </p:nvSpPr>
        <p:spPr>
          <a:xfrm>
            <a:off x="0" y="0"/>
            <a:ext cx="3691257" cy="6865808"/>
          </a:xfrm>
          <a:prstGeom prst="rect">
            <a:avLst/>
          </a:prstGeom>
          <a:solidFill>
            <a:srgbClr val="FFFFFF"/>
          </a:solidFill>
        </p:spPr>
      </p:sp>
      <p:pic>
        <p:nvPicPr>
          <p:cNvPr id="4" name="Object 3" descr="preencoded.png"/>
          <p:cNvPicPr>
            <a:picLocks noChangeAspect="1"/>
          </p:cNvPicPr>
          <p:nvPr/>
        </p:nvPicPr>
        <p:blipFill>
          <a:blip r:embed="rId3"/>
          <a:srcRect l="1468" t="-109709" r="1468" b="-109709"/>
          <a:stretch/>
        </p:blipFill>
        <p:spPr>
          <a:xfrm>
            <a:off x="0" y="0"/>
            <a:ext cx="3691257" cy="6865808"/>
          </a:xfrm>
          <a:prstGeom prst="rect">
            <a:avLst/>
          </a:prstGeom>
        </p:spPr>
      </p:pic>
      <p:sp>
        <p:nvSpPr>
          <p:cNvPr id="5" name="Object 4"/>
          <p:cNvSpPr/>
          <p:nvPr/>
        </p:nvSpPr>
        <p:spPr>
          <a:xfrm>
            <a:off x="4157865" y="2623481"/>
            <a:ext cx="7554956" cy="2685378"/>
          </a:xfrm>
          <a:prstGeom prst="rect">
            <a:avLst/>
          </a:prstGeom>
          <a:solidFill>
            <a:srgbClr val="A4BAB7"/>
          </a:solidFill>
        </p:spPr>
      </p:sp>
      <p:sp>
        <p:nvSpPr>
          <p:cNvPr id="6" name="Object 5"/>
          <p:cNvSpPr/>
          <p:nvPr/>
        </p:nvSpPr>
        <p:spPr>
          <a:xfrm>
            <a:off x="4443544" y="2847412"/>
            <a:ext cx="7786601" cy="2241386"/>
          </a:xfrm>
          <a:prstGeom prst="rect">
            <a:avLst/>
          </a:prstGeom>
          <a:noFill/>
        </p:spPr>
        <p:txBody>
          <a:bodyPr wrap="square" lIns="0" tIns="0" rIns="0" bIns="0" rtlCol="0" anchor="t"/>
          <a:lstStyle/>
          <a:p>
            <a:pPr algn="l">
              <a:lnSpc>
                <a:spcPts val="2195"/>
              </a:lnSpc>
              <a:buNone/>
            </a:pPr>
            <a:r>
              <a:rPr lang="en-US" sz="1650" b="1" kern="0" spc="50" dirty="0">
                <a:solidFill>
                  <a:srgbClr val="000000">
                    <a:alpha val="80000"/>
                  </a:srgbClr>
                </a:solidFill>
                <a:latin typeface="Jost*" pitchFamily="34" charset="0"/>
                <a:ea typeface="Jost*" pitchFamily="34" charset="-122"/>
                <a:cs typeface="Jost*" pitchFamily="34" charset="-120"/>
              </a:rPr>
              <a:t>Topic Modeling Steps:</a:t>
            </a:r>
          </a:p>
          <a:p>
            <a:pPr marL="242900" indent="-242900" algn="l">
              <a:lnSpc>
                <a:spcPts val="2195"/>
              </a:lnSpc>
              <a:spcBef>
                <a:spcPts val="451"/>
              </a:spcBef>
              <a:buSzPct val="100000"/>
              <a:buChar char="•"/>
            </a:pPr>
            <a:r>
              <a:rPr lang="en-US" sz="1650" kern="0" spc="50" dirty="0">
                <a:solidFill>
                  <a:srgbClr val="000000">
                    <a:alpha val="80000"/>
                  </a:srgbClr>
                </a:solidFill>
                <a:latin typeface="Jost*" pitchFamily="34" charset="0"/>
                <a:ea typeface="Jost*" pitchFamily="34" charset="-122"/>
                <a:cs typeface="Jost*" pitchFamily="34" charset="-120"/>
              </a:rPr>
              <a:t>Split the data</a:t>
            </a:r>
          </a:p>
          <a:p>
            <a:pPr marL="242900" indent="-242900" algn="l">
              <a:lnSpc>
                <a:spcPts val="2195"/>
              </a:lnSpc>
              <a:spcBef>
                <a:spcPts val="451"/>
              </a:spcBef>
              <a:buSzPct val="100000"/>
              <a:buChar char="•"/>
            </a:pPr>
            <a:r>
              <a:rPr lang="en-US" sz="1650" kern="0" spc="50" dirty="0">
                <a:solidFill>
                  <a:srgbClr val="000000">
                    <a:alpha val="80000"/>
                  </a:srgbClr>
                </a:solidFill>
                <a:latin typeface="Jost*" pitchFamily="34" charset="0"/>
                <a:ea typeface="Jost*" pitchFamily="34" charset="-122"/>
                <a:cs typeface="Jost*" pitchFamily="34" charset="-120"/>
              </a:rPr>
              <a:t>Vectorize training data using CounterVectorize</a:t>
            </a:r>
          </a:p>
          <a:p>
            <a:pPr marL="242900" indent="-242900" algn="l">
              <a:lnSpc>
                <a:spcPts val="2195"/>
              </a:lnSpc>
              <a:spcBef>
                <a:spcPts val="451"/>
              </a:spcBef>
              <a:buSzPct val="100000"/>
              <a:buChar char="•"/>
            </a:pPr>
            <a:r>
              <a:rPr lang="en-US" sz="1650" kern="0" spc="50" dirty="0">
                <a:solidFill>
                  <a:srgbClr val="000000">
                    <a:alpha val="80000"/>
                  </a:srgbClr>
                </a:solidFill>
                <a:latin typeface="Jost*" pitchFamily="34" charset="0"/>
                <a:ea typeface="Jost*" pitchFamily="34" charset="-122"/>
                <a:cs typeface="Jost*" pitchFamily="34" charset="-120"/>
              </a:rPr>
              <a:t>Train our LDA model for training data</a:t>
            </a:r>
          </a:p>
          <a:p>
            <a:pPr marL="242900" indent="-242900" algn="l">
              <a:lnSpc>
                <a:spcPts val="2195"/>
              </a:lnSpc>
              <a:spcBef>
                <a:spcPts val="451"/>
              </a:spcBef>
              <a:buSzPct val="100000"/>
              <a:buChar char="•"/>
            </a:pPr>
            <a:r>
              <a:rPr lang="en-US" sz="1650" kern="0" spc="50" dirty="0">
                <a:solidFill>
                  <a:srgbClr val="000000">
                    <a:alpha val="80000"/>
                  </a:srgbClr>
                </a:solidFill>
                <a:latin typeface="Jost*" pitchFamily="34" charset="0"/>
                <a:ea typeface="Jost*" pitchFamily="34" charset="-122"/>
                <a:cs typeface="Jost*" pitchFamily="34" charset="-120"/>
              </a:rPr>
              <a:t>Transform our test data</a:t>
            </a:r>
          </a:p>
          <a:p>
            <a:pPr marL="242900" indent="-242900" algn="l">
              <a:lnSpc>
                <a:spcPts val="2195"/>
              </a:lnSpc>
              <a:spcBef>
                <a:spcPts val="451"/>
              </a:spcBef>
              <a:buSzPct val="100000"/>
              <a:buChar char="•"/>
            </a:pPr>
            <a:r>
              <a:rPr lang="en-US" sz="1650" kern="0" spc="50" dirty="0">
                <a:solidFill>
                  <a:srgbClr val="000000">
                    <a:alpha val="80000"/>
                  </a:srgbClr>
                </a:solidFill>
                <a:latin typeface="Jost*" pitchFamily="34" charset="0"/>
                <a:ea typeface="Jost*" pitchFamily="34" charset="-122"/>
                <a:cs typeface="Jost*" pitchFamily="34" charset="-120"/>
              </a:rPr>
              <a:t>Apply the LDA model for each document in test set</a:t>
            </a:r>
            <a:br>
              <a:rPr lang="en-US" sz="1650" kern="0" spc="50" dirty="0">
                <a:solidFill>
                  <a:srgbClr val="000000">
                    <a:alpha val="80000"/>
                  </a:srgbClr>
                </a:solidFill>
                <a:latin typeface="Jost*" pitchFamily="34" charset="0"/>
                <a:ea typeface="Jost*" pitchFamily="34" charset="-122"/>
                <a:cs typeface="Jost*" pitchFamily="34" charset="-120"/>
              </a:rPr>
            </a:br>
            <a:endParaRPr lang="en-US" dirty="0"/>
          </a:p>
        </p:txBody>
      </p:sp>
      <p:sp>
        <p:nvSpPr>
          <p:cNvPr id="7" name="Object 6"/>
          <p:cNvSpPr/>
          <p:nvPr/>
        </p:nvSpPr>
        <p:spPr>
          <a:xfrm>
            <a:off x="11808047" y="6516596"/>
            <a:ext cx="190452" cy="200570"/>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xmlns="" val="0"/>
            </a:ext>
          </a:extLst>
        </p:spPr>
        <p:txBody>
          <a:bodyPr/>
          <a:lstStyle>
            <a:lvl1pPr>
              <a:defRPr sz="1100"/>
            </a:lvl1pPr>
          </a:lstStyle>
          <a:p>
            <a:fld id="{F7021451-1387-4CA6-816F-3879F97B5CBC}" type="slidenum">
              <a:rPr lang="en-US" smtClean="0"/>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EAE9E6"/>
        </a:solidFill>
        <a:effectLst/>
      </p:bgPr>
    </p:bg>
    <p:spTree>
      <p:nvGrpSpPr>
        <p:cNvPr id="1" name=""/>
        <p:cNvGrpSpPr/>
        <p:nvPr/>
      </p:nvGrpSpPr>
      <p:grpSpPr>
        <a:xfrm>
          <a:off x="0" y="0"/>
          <a:ext cx="0" cy="0"/>
          <a:chOff x="0" y="0"/>
          <a:chExt cx="0" cy="0"/>
        </a:xfrm>
      </p:grpSpPr>
      <p:sp>
        <p:nvSpPr>
          <p:cNvPr id="2" name="Object 1"/>
          <p:cNvSpPr/>
          <p:nvPr/>
        </p:nvSpPr>
        <p:spPr>
          <a:xfrm>
            <a:off x="4636607" y="403819"/>
            <a:ext cx="6597374" cy="853167"/>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Jost*" pitchFamily="34" charset="0"/>
                <a:ea typeface="Jost*" pitchFamily="34" charset="-122"/>
                <a:cs typeface="Jost*" pitchFamily="34" charset="-120"/>
              </a:rPr>
              <a:t>CLASSIFYING DOMINANT TOPICS: A METHODICAL APPROACH </a:t>
            </a:r>
            <a:endParaRPr lang="en-US" dirty="0"/>
          </a:p>
        </p:txBody>
      </p:sp>
      <p:sp>
        <p:nvSpPr>
          <p:cNvPr id="3" name="Object 2"/>
          <p:cNvSpPr/>
          <p:nvPr/>
        </p:nvSpPr>
        <p:spPr>
          <a:xfrm>
            <a:off x="0" y="0"/>
            <a:ext cx="3691257" cy="3437665"/>
          </a:xfrm>
          <a:prstGeom prst="rect">
            <a:avLst/>
          </a:prstGeom>
          <a:solidFill>
            <a:srgbClr val="FFFFFF"/>
          </a:solidFill>
        </p:spPr>
      </p:sp>
      <p:pic>
        <p:nvPicPr>
          <p:cNvPr id="4" name="Object 3" descr="preencoded.png"/>
          <p:cNvPicPr>
            <a:picLocks noChangeAspect="1"/>
          </p:cNvPicPr>
          <p:nvPr/>
        </p:nvPicPr>
        <p:blipFill>
          <a:blip r:embed="rId3"/>
          <a:srcRect l="287" t="-11004" r="287" b="-11004"/>
          <a:stretch/>
        </p:blipFill>
        <p:spPr>
          <a:xfrm>
            <a:off x="0" y="0"/>
            <a:ext cx="3691257" cy="3437665"/>
          </a:xfrm>
          <a:prstGeom prst="rect">
            <a:avLst/>
          </a:prstGeom>
        </p:spPr>
      </p:pic>
      <p:sp>
        <p:nvSpPr>
          <p:cNvPr id="5" name="Object 4"/>
          <p:cNvSpPr/>
          <p:nvPr/>
        </p:nvSpPr>
        <p:spPr>
          <a:xfrm>
            <a:off x="0" y="3428143"/>
            <a:ext cx="3691257" cy="3437665"/>
          </a:xfrm>
          <a:prstGeom prst="rect">
            <a:avLst/>
          </a:prstGeom>
          <a:solidFill>
            <a:srgbClr val="FFFFFF"/>
          </a:solidFill>
        </p:spPr>
      </p:sp>
      <p:pic>
        <p:nvPicPr>
          <p:cNvPr id="6" name="Object 5" descr="preencoded.png"/>
          <p:cNvPicPr>
            <a:picLocks noChangeAspect="1"/>
          </p:cNvPicPr>
          <p:nvPr/>
        </p:nvPicPr>
        <p:blipFill>
          <a:blip r:embed="rId4"/>
          <a:srcRect l="2433" t="-50890" r="2432" b="-50890"/>
          <a:stretch/>
        </p:blipFill>
        <p:spPr>
          <a:xfrm>
            <a:off x="0" y="3428143"/>
            <a:ext cx="3691257" cy="3437665"/>
          </a:xfrm>
          <a:prstGeom prst="rect">
            <a:avLst/>
          </a:prstGeom>
        </p:spPr>
      </p:pic>
      <p:sp>
        <p:nvSpPr>
          <p:cNvPr id="7" name="Object 6"/>
          <p:cNvSpPr/>
          <p:nvPr/>
        </p:nvSpPr>
        <p:spPr>
          <a:xfrm>
            <a:off x="4157865" y="3437665"/>
            <a:ext cx="7554956" cy="1057011"/>
          </a:xfrm>
          <a:prstGeom prst="rect">
            <a:avLst/>
          </a:prstGeom>
          <a:solidFill>
            <a:srgbClr val="A4BAB7"/>
          </a:solidFill>
        </p:spPr>
      </p:sp>
      <p:sp>
        <p:nvSpPr>
          <p:cNvPr id="8" name="Object 7"/>
          <p:cNvSpPr/>
          <p:nvPr/>
        </p:nvSpPr>
        <p:spPr>
          <a:xfrm>
            <a:off x="4443544" y="3661596"/>
            <a:ext cx="7786601" cy="615399"/>
          </a:xfrm>
          <a:prstGeom prst="rect">
            <a:avLst/>
          </a:prstGeom>
          <a:noFill/>
        </p:spPr>
        <p:txBody>
          <a:bodyPr wrap="square" lIns="0" tIns="0" rIns="0" bIns="0" rtlCol="0" anchor="t"/>
          <a:lstStyle/>
          <a:p>
            <a:pPr algn="l">
              <a:lnSpc>
                <a:spcPts val="2195"/>
              </a:lnSpc>
              <a:buNone/>
            </a:pPr>
            <a:r>
              <a:rPr lang="en-US" sz="1650" kern="0" spc="50" dirty="0">
                <a:solidFill>
                  <a:srgbClr val="000000">
                    <a:alpha val="80000"/>
                  </a:srgbClr>
                </a:solidFill>
                <a:latin typeface="Jost*" pitchFamily="34" charset="0"/>
                <a:ea typeface="Jost*" pitchFamily="34" charset="-122"/>
                <a:cs typeface="Jost*" pitchFamily="34" charset="-120"/>
              </a:rPr>
              <a:t>Subset the dataset (using even-numbered dominant topics) </a:t>
            </a:r>
          </a:p>
          <a:p>
            <a:pPr algn="l">
              <a:lnSpc>
                <a:spcPts val="2195"/>
              </a:lnSpc>
              <a:spcBef>
                <a:spcPts val="451"/>
              </a:spcBef>
              <a:buNone/>
            </a:pPr>
            <a:r>
              <a:rPr lang="en-US" sz="1650" kern="0" spc="50" dirty="0">
                <a:solidFill>
                  <a:srgbClr val="000000">
                    <a:alpha val="80000"/>
                  </a:srgbClr>
                </a:solidFill>
                <a:latin typeface="Jost*" pitchFamily="34" charset="0"/>
                <a:ea typeface="Jost*" pitchFamily="34" charset="-122"/>
                <a:cs typeface="Jost*" pitchFamily="34" charset="-120"/>
              </a:rPr>
              <a:t>Using different methods to classify dominant topics </a:t>
            </a:r>
            <a:endParaRPr lang="en-US" dirty="0"/>
          </a:p>
        </p:txBody>
      </p:sp>
      <p:sp>
        <p:nvSpPr>
          <p:cNvPr id="9" name="Object 8"/>
          <p:cNvSpPr/>
          <p:nvPr/>
        </p:nvSpPr>
        <p:spPr>
          <a:xfrm>
            <a:off x="11808047" y="6516596"/>
            <a:ext cx="190452" cy="200570"/>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xmlns="" val="0"/>
            </a:ext>
          </a:extLst>
        </p:spPr>
        <p:txBody>
          <a:bodyPr/>
          <a:lstStyle>
            <a:lvl1pPr>
              <a:defRPr sz="1100"/>
            </a:lvl1pPr>
          </a:lstStyle>
          <a:p>
            <a:fld id="{F7021451-1387-4CA6-816F-3879F97B5CBC}" type="slidenum">
              <a:rPr lang="en-US" smtClean="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403819"/>
            <a:ext cx="12188952" cy="426584"/>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Jost*" pitchFamily="34" charset="0"/>
                <a:ea typeface="Jost*" pitchFamily="34" charset="-122"/>
                <a:cs typeface="Jost*" pitchFamily="34" charset="-120"/>
              </a:rPr>
              <a:t>ALJAZEERA NEWS WEB SCRAPING</a:t>
            </a:r>
            <a:endParaRPr lang="en-US" dirty="0"/>
          </a:p>
        </p:txBody>
      </p:sp>
      <p:sp>
        <p:nvSpPr>
          <p:cNvPr id="3" name="Object 2"/>
          <p:cNvSpPr/>
          <p:nvPr/>
        </p:nvSpPr>
        <p:spPr>
          <a:xfrm>
            <a:off x="514221" y="1537317"/>
            <a:ext cx="5562162" cy="607513"/>
          </a:xfrm>
          <a:prstGeom prst="rect">
            <a:avLst/>
          </a:prstGeom>
          <a:noFill/>
        </p:spPr>
        <p:txBody>
          <a:bodyPr wrap="square" lIns="0" tIns="0" rIns="0" bIns="0" rtlCol="0" anchor="t"/>
          <a:lstStyle/>
          <a:p>
            <a:pPr algn="l">
              <a:lnSpc>
                <a:spcPts val="1596"/>
              </a:lnSpc>
              <a:buNone/>
            </a:pPr>
            <a:r>
              <a:rPr lang="en-US" sz="1200" b="1" kern="0" spc="36" dirty="0">
                <a:solidFill>
                  <a:srgbClr val="000000">
                    <a:alpha val="80000"/>
                  </a:srgbClr>
                </a:solidFill>
                <a:latin typeface="Jost*" pitchFamily="34" charset="0"/>
                <a:ea typeface="Jost*" pitchFamily="34" charset="-122"/>
                <a:cs typeface="Jost*" pitchFamily="34" charset="-120"/>
              </a:rPr>
              <a:t>Web Scraping</a:t>
            </a:r>
            <a:r>
              <a:rPr lang="en-US" sz="1200" kern="0" spc="36" dirty="0">
                <a:solidFill>
                  <a:srgbClr val="000000">
                    <a:alpha val="80000"/>
                  </a:srgbClr>
                </a:solidFill>
                <a:latin typeface="Jost*" pitchFamily="34" charset="0"/>
                <a:ea typeface="Jost*" pitchFamily="34" charset="-122"/>
                <a:cs typeface="Jost*" pitchFamily="34" charset="-120"/>
              </a:rPr>
              <a:t>: Conducted web scraping on Al Jazeera news website to fetch daily news articles, utilizing Selenium WebDriver for automated data collection.</a:t>
            </a:r>
            <a:endParaRPr lang="en-US" dirty="0"/>
          </a:p>
        </p:txBody>
      </p:sp>
      <p:sp>
        <p:nvSpPr>
          <p:cNvPr id="4" name="Object 3"/>
          <p:cNvSpPr/>
          <p:nvPr/>
        </p:nvSpPr>
        <p:spPr>
          <a:xfrm>
            <a:off x="514221" y="2334390"/>
            <a:ext cx="5562162" cy="607513"/>
          </a:xfrm>
          <a:prstGeom prst="rect">
            <a:avLst/>
          </a:prstGeom>
          <a:noFill/>
        </p:spPr>
        <p:txBody>
          <a:bodyPr wrap="square" lIns="0" tIns="0" rIns="0" bIns="0" rtlCol="0" anchor="t"/>
          <a:lstStyle/>
          <a:p>
            <a:pPr algn="l">
              <a:lnSpc>
                <a:spcPts val="1596"/>
              </a:lnSpc>
              <a:spcBef>
                <a:spcPts val="1464"/>
              </a:spcBef>
              <a:buNone/>
            </a:pPr>
            <a:r>
              <a:rPr lang="en-US" sz="1200" b="1" kern="0" spc="36" dirty="0">
                <a:solidFill>
                  <a:srgbClr val="000000">
                    <a:alpha val="80000"/>
                  </a:srgbClr>
                </a:solidFill>
                <a:latin typeface="Jost*" pitchFamily="34" charset="0"/>
                <a:ea typeface="Jost*" pitchFamily="34" charset="-122"/>
                <a:cs typeface="Jost*" pitchFamily="34" charset="-120"/>
              </a:rPr>
              <a:t>Data Preparation</a:t>
            </a:r>
            <a:r>
              <a:rPr lang="en-US" sz="1200" kern="0" spc="36" dirty="0">
                <a:solidFill>
                  <a:srgbClr val="000000">
                    <a:alpha val="80000"/>
                  </a:srgbClr>
                </a:solidFill>
                <a:latin typeface="Jost*" pitchFamily="34" charset="0"/>
                <a:ea typeface="Jost*" pitchFamily="34" charset="-122"/>
                <a:cs typeface="Jost*" pitchFamily="34" charset="-120"/>
              </a:rPr>
              <a:t>: Collected news articles were prepared and structured similarly to the Kaggle dataset used earlier, ensuring consistency in data format for model evaluation.</a:t>
            </a:r>
            <a:endParaRPr lang="en-US" dirty="0"/>
          </a:p>
        </p:txBody>
      </p:sp>
      <p:sp>
        <p:nvSpPr>
          <p:cNvPr id="5" name="Object 4"/>
          <p:cNvSpPr/>
          <p:nvPr/>
        </p:nvSpPr>
        <p:spPr>
          <a:xfrm>
            <a:off x="514221" y="3131463"/>
            <a:ext cx="5562162" cy="810018"/>
          </a:xfrm>
          <a:prstGeom prst="rect">
            <a:avLst/>
          </a:prstGeom>
          <a:noFill/>
        </p:spPr>
        <p:txBody>
          <a:bodyPr wrap="square" lIns="0" tIns="0" rIns="0" bIns="0" rtlCol="0" anchor="t"/>
          <a:lstStyle/>
          <a:p>
            <a:pPr algn="l">
              <a:lnSpc>
                <a:spcPts val="1596"/>
              </a:lnSpc>
              <a:spcBef>
                <a:spcPts val="1464"/>
              </a:spcBef>
              <a:buNone/>
            </a:pPr>
            <a:r>
              <a:rPr lang="en-US" sz="1200" b="1" kern="0" spc="36" dirty="0">
                <a:solidFill>
                  <a:srgbClr val="000000">
                    <a:alpha val="80000"/>
                  </a:srgbClr>
                </a:solidFill>
                <a:latin typeface="Jost*" pitchFamily="34" charset="0"/>
                <a:ea typeface="Jost*" pitchFamily="34" charset="-122"/>
                <a:cs typeface="Jost*" pitchFamily="34" charset="-120"/>
              </a:rPr>
              <a:t>Model Re-Utilization: </a:t>
            </a:r>
            <a:r>
              <a:rPr lang="en-US" sz="1200" kern="0" spc="36" dirty="0">
                <a:solidFill>
                  <a:srgbClr val="000000">
                    <a:alpha val="80000"/>
                  </a:srgbClr>
                </a:solidFill>
                <a:latin typeface="Jost*" pitchFamily="34" charset="0"/>
                <a:ea typeface="Jost*" pitchFamily="34" charset="-122"/>
                <a:cs typeface="Jost*" pitchFamily="34" charset="-120"/>
              </a:rPr>
              <a:t>Employed the top-performing models previously trained on the Kaggle dataset, notably the GRU model from the deep learning category and Logistic Regression from the classical algorithms category.</a:t>
            </a:r>
            <a:endParaRPr lang="en-US" dirty="0"/>
          </a:p>
        </p:txBody>
      </p:sp>
      <p:sp>
        <p:nvSpPr>
          <p:cNvPr id="6" name="Object 5"/>
          <p:cNvSpPr/>
          <p:nvPr/>
        </p:nvSpPr>
        <p:spPr>
          <a:xfrm>
            <a:off x="514221" y="4131040"/>
            <a:ext cx="5562162" cy="607513"/>
          </a:xfrm>
          <a:prstGeom prst="rect">
            <a:avLst/>
          </a:prstGeom>
          <a:noFill/>
        </p:spPr>
        <p:txBody>
          <a:bodyPr wrap="square" lIns="0" tIns="0" rIns="0" bIns="0" rtlCol="0" anchor="t"/>
          <a:lstStyle/>
          <a:p>
            <a:pPr algn="l">
              <a:lnSpc>
                <a:spcPts val="1596"/>
              </a:lnSpc>
              <a:spcBef>
                <a:spcPts val="1464"/>
              </a:spcBef>
              <a:buNone/>
            </a:pPr>
            <a:r>
              <a:rPr lang="en-US" sz="1200" b="1" kern="0" spc="36" dirty="0">
                <a:solidFill>
                  <a:srgbClr val="000000">
                    <a:alpha val="80000"/>
                  </a:srgbClr>
                </a:solidFill>
                <a:latin typeface="Jost*" pitchFamily="34" charset="0"/>
                <a:ea typeface="Jost*" pitchFamily="34" charset="-122"/>
                <a:cs typeface="Jost*" pitchFamily="34" charset="-120"/>
              </a:rPr>
              <a:t>Model Evaluation on New Data</a:t>
            </a:r>
            <a:r>
              <a:rPr lang="en-US" sz="1200" kern="0" spc="36" dirty="0">
                <a:solidFill>
                  <a:srgbClr val="000000">
                    <a:alpha val="80000"/>
                  </a:srgbClr>
                </a:solidFill>
                <a:latin typeface="Jost*" pitchFamily="34" charset="0"/>
                <a:ea typeface="Jost*" pitchFamily="34" charset="-122"/>
                <a:cs typeface="Jost*" pitchFamily="34" charset="-120"/>
              </a:rPr>
              <a:t>: Evaluated the models on the newly scraped Al Jazeera news data to ascertain their capability in distinguishing between fake and true news in a real-world, unlabeled dataset scenario.</a:t>
            </a:r>
            <a:endParaRPr lang="en-US" dirty="0"/>
          </a:p>
        </p:txBody>
      </p:sp>
      <p:sp>
        <p:nvSpPr>
          <p:cNvPr id="7" name="Object 6"/>
          <p:cNvSpPr/>
          <p:nvPr/>
        </p:nvSpPr>
        <p:spPr>
          <a:xfrm>
            <a:off x="514221" y="4928113"/>
            <a:ext cx="5562162" cy="607513"/>
          </a:xfrm>
          <a:prstGeom prst="rect">
            <a:avLst/>
          </a:prstGeom>
          <a:noFill/>
        </p:spPr>
        <p:txBody>
          <a:bodyPr wrap="square" lIns="0" tIns="0" rIns="0" bIns="0" rtlCol="0" anchor="t"/>
          <a:lstStyle/>
          <a:p>
            <a:pPr algn="l">
              <a:lnSpc>
                <a:spcPts val="1596"/>
              </a:lnSpc>
              <a:spcBef>
                <a:spcPts val="1464"/>
              </a:spcBef>
              <a:buNone/>
            </a:pPr>
            <a:r>
              <a:rPr lang="en-US" sz="1200" b="1" kern="0" spc="36" dirty="0">
                <a:solidFill>
                  <a:srgbClr val="000000">
                    <a:alpha val="80000"/>
                  </a:srgbClr>
                </a:solidFill>
                <a:latin typeface="Jost*" pitchFamily="34" charset="0"/>
                <a:ea typeface="Jost*" pitchFamily="34" charset="-122"/>
                <a:cs typeface="Jost*" pitchFamily="34" charset="-120"/>
              </a:rPr>
              <a:t>Readiness for Deployment</a:t>
            </a:r>
            <a:r>
              <a:rPr lang="en-US" sz="1200" kern="0" spc="36" dirty="0">
                <a:solidFill>
                  <a:srgbClr val="000000">
                    <a:alpha val="80000"/>
                  </a:srgbClr>
                </a:solidFill>
                <a:latin typeface="Jost*" pitchFamily="34" charset="0"/>
                <a:ea typeface="Jost*" pitchFamily="34" charset="-122"/>
                <a:cs typeface="Jost*" pitchFamily="34" charset="-120"/>
              </a:rPr>
              <a:t>: With models trained and evaluated, they are now primed for deployment on the Al Jazeera news dataset to automatically classify daily news articles into fake or true categories.</a:t>
            </a:r>
            <a:endParaRPr lang="en-US" dirty="0"/>
          </a:p>
        </p:txBody>
      </p:sp>
      <p:pic>
        <p:nvPicPr>
          <p:cNvPr id="8" name="Object 7" descr="preencoded.png"/>
          <p:cNvPicPr>
            <a:picLocks noChangeAspect="1"/>
          </p:cNvPicPr>
          <p:nvPr/>
        </p:nvPicPr>
        <p:blipFill>
          <a:blip r:embed="rId3"/>
          <a:srcRect l="10438" r="10438"/>
          <a:stretch/>
        </p:blipFill>
        <p:spPr>
          <a:xfrm>
            <a:off x="6094475" y="1504574"/>
            <a:ext cx="5874917" cy="497592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EAE9E6"/>
        </a:solidFill>
        <a:effectLst/>
      </p:bgPr>
    </p:bg>
    <p:spTree>
      <p:nvGrpSpPr>
        <p:cNvPr id="1" name=""/>
        <p:cNvGrpSpPr/>
        <p:nvPr/>
      </p:nvGrpSpPr>
      <p:grpSpPr>
        <a:xfrm>
          <a:off x="0" y="0"/>
          <a:ext cx="0" cy="0"/>
          <a:chOff x="0" y="0"/>
          <a:chExt cx="0" cy="0"/>
        </a:xfrm>
      </p:grpSpPr>
      <p:sp>
        <p:nvSpPr>
          <p:cNvPr id="2" name="Object 1"/>
          <p:cNvSpPr/>
          <p:nvPr/>
        </p:nvSpPr>
        <p:spPr>
          <a:xfrm>
            <a:off x="4448878" y="403819"/>
            <a:ext cx="6972833" cy="853167"/>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Jost*" pitchFamily="34" charset="0"/>
                <a:ea typeface="Jost*" pitchFamily="34" charset="-122"/>
                <a:cs typeface="Jost*" pitchFamily="34" charset="-120"/>
              </a:rPr>
              <a:t>DOMINANT TOPIC DISTRIBUTION IN ALJAZEERA DATA(UNLABELED DATA)</a:t>
            </a:r>
            <a:endParaRPr lang="en-US" dirty="0"/>
          </a:p>
        </p:txBody>
      </p:sp>
      <p:sp>
        <p:nvSpPr>
          <p:cNvPr id="3" name="Object 2"/>
          <p:cNvSpPr/>
          <p:nvPr/>
        </p:nvSpPr>
        <p:spPr>
          <a:xfrm>
            <a:off x="0" y="0"/>
            <a:ext cx="3691257" cy="6865808"/>
          </a:xfrm>
          <a:prstGeom prst="rect">
            <a:avLst/>
          </a:prstGeom>
          <a:solidFill>
            <a:srgbClr val="FFFFFF"/>
          </a:solidFill>
        </p:spPr>
      </p:sp>
      <p:pic>
        <p:nvPicPr>
          <p:cNvPr id="4" name="Object 3" descr="preencoded.png"/>
          <p:cNvPicPr>
            <a:picLocks noChangeAspect="1"/>
          </p:cNvPicPr>
          <p:nvPr/>
        </p:nvPicPr>
        <p:blipFill>
          <a:blip r:embed="rId3"/>
          <a:srcRect l="1623" t="-103246" r="1623" b="-103246"/>
          <a:stretch/>
        </p:blipFill>
        <p:spPr>
          <a:xfrm>
            <a:off x="0" y="0"/>
            <a:ext cx="3691257" cy="6865808"/>
          </a:xfrm>
          <a:prstGeom prst="rect">
            <a:avLst/>
          </a:prstGeom>
        </p:spPr>
      </p:pic>
      <p:sp>
        <p:nvSpPr>
          <p:cNvPr id="5" name="Object 4"/>
          <p:cNvSpPr/>
          <p:nvPr/>
        </p:nvSpPr>
        <p:spPr>
          <a:xfrm>
            <a:off x="4157865" y="2513971"/>
            <a:ext cx="7554956" cy="2904399"/>
          </a:xfrm>
          <a:prstGeom prst="rect">
            <a:avLst/>
          </a:prstGeom>
          <a:solidFill>
            <a:srgbClr val="A4BAB7"/>
          </a:solidFill>
        </p:spPr>
      </p:sp>
      <p:sp>
        <p:nvSpPr>
          <p:cNvPr id="6" name="Object 5"/>
          <p:cNvSpPr/>
          <p:nvPr/>
        </p:nvSpPr>
        <p:spPr>
          <a:xfrm>
            <a:off x="4443545" y="2737902"/>
            <a:ext cx="7176528" cy="2471096"/>
          </a:xfrm>
          <a:prstGeom prst="rect">
            <a:avLst/>
          </a:prstGeom>
          <a:noFill/>
        </p:spPr>
        <p:txBody>
          <a:bodyPr wrap="square" lIns="0" tIns="0" rIns="0" bIns="0" rtlCol="0" anchor="t"/>
          <a:lstStyle/>
          <a:p>
            <a:pPr algn="l">
              <a:lnSpc>
                <a:spcPts val="2195"/>
              </a:lnSpc>
              <a:buNone/>
            </a:pPr>
            <a:r>
              <a:rPr lang="en-US" sz="1650" kern="0" spc="50" dirty="0">
                <a:solidFill>
                  <a:srgbClr val="000000">
                    <a:alpha val="80000"/>
                  </a:srgbClr>
                </a:solidFill>
                <a:latin typeface="Jost*" pitchFamily="34" charset="0"/>
                <a:ea typeface="Jost*" pitchFamily="34" charset="-122"/>
                <a:cs typeface="Jost*" pitchFamily="34" charset="-120"/>
              </a:rPr>
              <a:t>This output shows the distribution of dominant topics for the articles in the news Aljazeera dataset:</a:t>
            </a:r>
          </a:p>
          <a:p>
            <a:pPr marL="242900" indent="-242900" algn="l">
              <a:lnSpc>
                <a:spcPts val="2195"/>
              </a:lnSpc>
              <a:spcBef>
                <a:spcPts val="451"/>
              </a:spcBef>
              <a:buSzPct val="100000"/>
              <a:buChar char="•"/>
            </a:pPr>
            <a:r>
              <a:rPr lang="en-US" sz="1650" kern="0" spc="50" dirty="0">
                <a:solidFill>
                  <a:srgbClr val="000000">
                    <a:alpha val="80000"/>
                  </a:srgbClr>
                </a:solidFill>
                <a:latin typeface="Jost*" pitchFamily="34" charset="0"/>
                <a:ea typeface="Jost*" pitchFamily="34" charset="-122"/>
                <a:cs typeface="Jost*" pitchFamily="34" charset="-120"/>
              </a:rPr>
              <a:t> Topic 8 seems to be the most dominant, covering 156 documents. </a:t>
            </a:r>
          </a:p>
          <a:p>
            <a:pPr marL="242900" indent="-242900" algn="l">
              <a:lnSpc>
                <a:spcPts val="2195"/>
              </a:lnSpc>
              <a:spcBef>
                <a:spcPts val="451"/>
              </a:spcBef>
              <a:buSzPct val="100000"/>
              <a:buChar char="•"/>
            </a:pPr>
            <a:r>
              <a:rPr lang="en-US" sz="1650" kern="0" spc="50" dirty="0">
                <a:solidFill>
                  <a:srgbClr val="000000">
                    <a:alpha val="80000"/>
                  </a:srgbClr>
                </a:solidFill>
                <a:latin typeface="Jost*" pitchFamily="34" charset="0"/>
                <a:ea typeface="Jost*" pitchFamily="34" charset="-122"/>
                <a:cs typeface="Jost*" pitchFamily="34" charset="-120"/>
              </a:rPr>
              <a:t> Topic 0 has 58 documents associated with it.</a:t>
            </a:r>
          </a:p>
          <a:p>
            <a:pPr marL="242900" indent="-242900" algn="l">
              <a:lnSpc>
                <a:spcPts val="2195"/>
              </a:lnSpc>
              <a:spcBef>
                <a:spcPts val="451"/>
              </a:spcBef>
              <a:buSzPct val="100000"/>
              <a:buChar char="•"/>
            </a:pPr>
            <a:r>
              <a:rPr lang="en-US" sz="1650" kern="0" spc="50" dirty="0">
                <a:solidFill>
                  <a:srgbClr val="000000">
                    <a:alpha val="80000"/>
                  </a:srgbClr>
                </a:solidFill>
                <a:latin typeface="Jost*" pitchFamily="34" charset="0"/>
                <a:ea typeface="Jost*" pitchFamily="34" charset="-122"/>
                <a:cs typeface="Jost*" pitchFamily="34" charset="-120"/>
              </a:rPr>
              <a:t> Topics 5 covers 24 documents. </a:t>
            </a:r>
          </a:p>
          <a:p>
            <a:pPr marL="242900" indent="-242900" algn="l">
              <a:lnSpc>
                <a:spcPts val="2195"/>
              </a:lnSpc>
              <a:spcBef>
                <a:spcPts val="451"/>
              </a:spcBef>
              <a:buSzPct val="100000"/>
              <a:buChar char="•"/>
            </a:pPr>
            <a:r>
              <a:rPr lang="en-US" sz="1650" kern="0" spc="50" dirty="0">
                <a:solidFill>
                  <a:srgbClr val="000000">
                    <a:alpha val="80000"/>
                  </a:srgbClr>
                </a:solidFill>
                <a:latin typeface="Jost*" pitchFamily="34" charset="0"/>
                <a:ea typeface="Jost*" pitchFamily="34" charset="-122"/>
                <a:cs typeface="Jost*" pitchFamily="34" charset="-120"/>
              </a:rPr>
              <a:t> Other topics have fewer documents, suggesting they are less prevalent  topics in our corpus. </a:t>
            </a:r>
            <a:br>
              <a:rPr lang="en-US" sz="1650" kern="0" spc="50" dirty="0">
                <a:solidFill>
                  <a:srgbClr val="000000">
                    <a:alpha val="80000"/>
                  </a:srgbClr>
                </a:solidFill>
                <a:latin typeface="Jost*" pitchFamily="34" charset="0"/>
                <a:ea typeface="Jost*" pitchFamily="34" charset="-122"/>
                <a:cs typeface="Jost*" pitchFamily="34" charset="-120"/>
              </a:rPr>
            </a:br>
            <a:endParaRPr lang="en-US" dirty="0"/>
          </a:p>
        </p:txBody>
      </p:sp>
      <p:sp>
        <p:nvSpPr>
          <p:cNvPr id="7" name="Object 6"/>
          <p:cNvSpPr/>
          <p:nvPr/>
        </p:nvSpPr>
        <p:spPr>
          <a:xfrm>
            <a:off x="11808047" y="6516596"/>
            <a:ext cx="190452" cy="200570"/>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xmlns="" val="0"/>
            </a:ext>
          </a:extLst>
        </p:spPr>
        <p:txBody>
          <a:bodyPr/>
          <a:lstStyle>
            <a:lvl1pPr>
              <a:defRPr sz="1100"/>
            </a:lvl1pPr>
          </a:lstStyle>
          <a:p>
            <a:fld id="{F7021451-1387-4CA6-816F-3879F97B5CBC}" type="slidenum">
              <a:rPr lang="en-US" smtClean="0"/>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9927" y="0"/>
            <a:ext cx="10827218" cy="6856286"/>
          </a:xfrm>
          <a:prstGeom prst="rect">
            <a:avLst/>
          </a:prstGeom>
        </p:spPr>
      </p:pic>
      <p:pic>
        <p:nvPicPr>
          <p:cNvPr id="3" name="Object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08240" y="333887"/>
            <a:ext cx="8494176" cy="2209248"/>
          </a:xfrm>
          <a:prstGeom prst="rect">
            <a:avLst/>
          </a:prstGeom>
        </p:spPr>
      </p:pic>
      <p:sp>
        <p:nvSpPr>
          <p:cNvPr id="4" name="Object 3"/>
          <p:cNvSpPr/>
          <p:nvPr/>
        </p:nvSpPr>
        <p:spPr>
          <a:xfrm>
            <a:off x="2400000" y="792223"/>
            <a:ext cx="2735253" cy="1242404"/>
          </a:xfrm>
          <a:prstGeom prst="rect">
            <a:avLst/>
          </a:prstGeom>
          <a:noFill/>
        </p:spPr>
        <p:txBody>
          <a:bodyPr wrap="square" lIns="0" tIns="0" rIns="0" bIns="0" rtlCol="0" anchor="ctr"/>
          <a:lstStyle/>
          <a:p>
            <a:pPr algn="l">
              <a:lnSpc>
                <a:spcPts val="1958"/>
              </a:lnSpc>
              <a:buNone/>
            </a:pPr>
            <a:r>
              <a:rPr lang="en-US" sz="2175" kern="0" spc="65" dirty="0">
                <a:solidFill>
                  <a:srgbClr val="000000"/>
                </a:solidFill>
                <a:latin typeface="Jost*" pitchFamily="34" charset="0"/>
                <a:ea typeface="Jost*" pitchFamily="34" charset="-122"/>
                <a:cs typeface="Jost*" pitchFamily="34" charset="-120"/>
              </a:rPr>
              <a:t>Logistic Regression: Predicting News Authenticity &amp; Analyzing Topic Distribution</a:t>
            </a:r>
            <a:endParaRPr lang="en-US" dirty="0"/>
          </a:p>
        </p:txBody>
      </p:sp>
      <p:pic>
        <p:nvPicPr>
          <p:cNvPr id="5" name="Object 4"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91434" y="1057010"/>
            <a:ext cx="104749" cy="704674"/>
          </a:xfrm>
          <a:prstGeom prst="rect">
            <a:avLst/>
          </a:prstGeom>
        </p:spPr>
      </p:pic>
      <p:pic>
        <p:nvPicPr>
          <p:cNvPr id="6" name="Object 5"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47560" y="677594"/>
            <a:ext cx="19045" cy="1466483"/>
          </a:xfrm>
          <a:prstGeom prst="rect">
            <a:avLst/>
          </a:prstGeom>
        </p:spPr>
      </p:pic>
      <p:sp>
        <p:nvSpPr>
          <p:cNvPr id="7" name="Object 6"/>
          <p:cNvSpPr/>
          <p:nvPr/>
        </p:nvSpPr>
        <p:spPr>
          <a:xfrm>
            <a:off x="5339025" y="643283"/>
            <a:ext cx="4749540" cy="1528083"/>
          </a:xfrm>
          <a:prstGeom prst="rect">
            <a:avLst/>
          </a:prstGeom>
          <a:noFill/>
        </p:spPr>
        <p:txBody>
          <a:bodyPr wrap="square" lIns="0" tIns="0" rIns="0" bIns="0" rtlCol="0" anchor="ctr"/>
          <a:lstStyle/>
          <a:p>
            <a:pPr marL="242900" indent="-242900" algn="l">
              <a:lnSpc>
                <a:spcPts val="817"/>
              </a:lnSpc>
              <a:buSzPct val="100000"/>
              <a:buChar char="•"/>
            </a:pPr>
            <a:r>
              <a:rPr lang="en-US" sz="907" b="1" kern="0" spc="27" dirty="0">
                <a:solidFill>
                  <a:srgbClr val="000000"/>
                </a:solidFill>
                <a:latin typeface="Jost*" pitchFamily="34" charset="0"/>
                <a:ea typeface="Jost*" pitchFamily="34" charset="-122"/>
                <a:cs typeface="Jost*" pitchFamily="34" charset="-120"/>
              </a:rPr>
              <a:t>Observation:</a:t>
            </a:r>
          </a:p>
          <a:p>
            <a:pPr marL="485800" lvl="1" indent="-242900" algn="l">
              <a:lnSpc>
                <a:spcPts val="817"/>
              </a:lnSpc>
              <a:spcBef>
                <a:spcPts val="631"/>
              </a:spcBef>
              <a:buSzPct val="100000"/>
              <a:buChar char="•"/>
            </a:pPr>
            <a:r>
              <a:rPr lang="en-US" sz="907" kern="0" spc="27" dirty="0">
                <a:solidFill>
                  <a:srgbClr val="000000"/>
                </a:solidFill>
                <a:latin typeface="Jost*" pitchFamily="34" charset="0"/>
                <a:ea typeface="Jost*" pitchFamily="34" charset="-122"/>
                <a:cs typeface="Jost*" pitchFamily="34" charset="-120"/>
              </a:rPr>
              <a:t>Majority of articles in all topics are real, with fewer fake news instances.</a:t>
            </a:r>
          </a:p>
          <a:p>
            <a:pPr marL="242900" indent="-242900" algn="l">
              <a:lnSpc>
                <a:spcPts val="817"/>
              </a:lnSpc>
              <a:spcBef>
                <a:spcPts val="1439"/>
              </a:spcBef>
              <a:buSzPct val="100000"/>
              <a:buChar char="•"/>
            </a:pPr>
            <a:r>
              <a:rPr lang="en-US" sz="907" b="1" kern="0" spc="27" dirty="0">
                <a:solidFill>
                  <a:srgbClr val="000000"/>
                </a:solidFill>
                <a:latin typeface="Jost*" pitchFamily="34" charset="0"/>
                <a:ea typeface="Jost*" pitchFamily="34" charset="-122"/>
                <a:cs typeface="Jost*" pitchFamily="34" charset="-120"/>
              </a:rPr>
              <a:t>Pivotal Insights:</a:t>
            </a:r>
          </a:p>
          <a:p>
            <a:pPr marL="485800" lvl="1" indent="-242900" algn="l">
              <a:lnSpc>
                <a:spcPts val="817"/>
              </a:lnSpc>
              <a:spcBef>
                <a:spcPts val="631"/>
              </a:spcBef>
              <a:buSzPct val="100000"/>
              <a:buChar char="•"/>
            </a:pPr>
            <a:r>
              <a:rPr lang="en-US" sz="907" kern="0" spc="27" dirty="0">
                <a:solidFill>
                  <a:srgbClr val="000000"/>
                </a:solidFill>
                <a:latin typeface="Jost*" pitchFamily="34" charset="0"/>
                <a:ea typeface="Jost*" pitchFamily="34" charset="-122"/>
                <a:cs typeface="Jost*" pitchFamily="34" charset="-120"/>
              </a:rPr>
              <a:t>Authenticity isn't driven by the general topic but by the specific content within.</a:t>
            </a:r>
          </a:p>
          <a:p>
            <a:pPr marL="242900" indent="-242900" algn="l">
              <a:lnSpc>
                <a:spcPts val="817"/>
              </a:lnSpc>
              <a:spcBef>
                <a:spcPts val="1439"/>
              </a:spcBef>
              <a:buSzPct val="100000"/>
              <a:buChar char="•"/>
            </a:pPr>
            <a:r>
              <a:rPr lang="en-US" sz="907" b="1" kern="0" spc="27" dirty="0">
                <a:solidFill>
                  <a:srgbClr val="000000"/>
                </a:solidFill>
                <a:latin typeface="Jost*" pitchFamily="34" charset="0"/>
                <a:ea typeface="Jost*" pitchFamily="34" charset="-122"/>
                <a:cs typeface="Jost*" pitchFamily="34" charset="-120"/>
              </a:rPr>
              <a:t>Content Significance:</a:t>
            </a:r>
          </a:p>
          <a:p>
            <a:pPr marL="485800" lvl="1" indent="-242900" algn="l">
              <a:lnSpc>
                <a:spcPts val="817"/>
              </a:lnSpc>
              <a:spcBef>
                <a:spcPts val="631"/>
              </a:spcBef>
              <a:buSzPct val="100000"/>
              <a:buChar char="•"/>
            </a:pPr>
            <a:r>
              <a:rPr lang="en-US" sz="907" kern="0" spc="27" dirty="0">
                <a:solidFill>
                  <a:srgbClr val="000000"/>
                </a:solidFill>
                <a:latin typeface="Jost*" pitchFamily="34" charset="0"/>
                <a:ea typeface="Jost*" pitchFamily="34" charset="-122"/>
                <a:cs typeface="Jost*" pitchFamily="34" charset="-120"/>
              </a:rPr>
              <a:t>The truthfulness is tied to the actual language used — words, phrases, and nuances.</a:t>
            </a:r>
          </a:p>
          <a:p>
            <a:pPr marL="485800" lvl="1" indent="-242900" algn="l">
              <a:lnSpc>
                <a:spcPts val="817"/>
              </a:lnSpc>
              <a:spcBef>
                <a:spcPts val="631"/>
              </a:spcBef>
              <a:buSzPct val="100000"/>
              <a:buChar char="•"/>
            </a:pPr>
            <a:r>
              <a:rPr lang="en-US" sz="907" kern="0" spc="27" dirty="0">
                <a:solidFill>
                  <a:srgbClr val="000000"/>
                </a:solidFill>
                <a:latin typeface="Jost*" pitchFamily="34" charset="0"/>
                <a:ea typeface="Jost*" pitchFamily="34" charset="-122"/>
                <a:cs typeface="Jost*" pitchFamily="34" charset="-120"/>
              </a:rPr>
              <a:t>Specific linguistic elements are the real indicators of authenticity.</a:t>
            </a:r>
            <a:endParaRPr lang="en-US" dirty="0"/>
          </a:p>
        </p:txBody>
      </p:sp>
      <p:pic>
        <p:nvPicPr>
          <p:cNvPr id="8" name="Object 7" descr="preencoded.png"/>
          <p:cNvPicPr>
            <a:picLocks noChangeAspect="1"/>
          </p:cNvPicPr>
          <p:nvPr/>
        </p:nvPicPr>
        <p:blipFill>
          <a:blip r:embed="rId11"/>
          <a:srcRect l="27" r="27"/>
          <a:stretch/>
        </p:blipFill>
        <p:spPr>
          <a:xfrm>
            <a:off x="2712762" y="2733516"/>
            <a:ext cx="6829292" cy="348284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3169" y="-3125"/>
            <a:ext cx="9141714" cy="6865808"/>
          </a:xfrm>
          <a:prstGeom prst="rect">
            <a:avLst/>
          </a:prstGeom>
        </p:spPr>
      </p:pic>
      <p:pic>
        <p:nvPicPr>
          <p:cNvPr id="3" name="Object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46488" y="596354"/>
            <a:ext cx="8313246" cy="5704049"/>
          </a:xfrm>
          <a:prstGeom prst="rect">
            <a:avLst/>
          </a:prstGeom>
        </p:spPr>
      </p:pic>
      <p:pic>
        <p:nvPicPr>
          <p:cNvPr id="4" name="Object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49123" y="959404"/>
            <a:ext cx="7713321" cy="4942239"/>
          </a:xfrm>
          <a:prstGeom prst="rect">
            <a:avLst/>
          </a:prstGeom>
        </p:spPr>
      </p:pic>
      <p:sp>
        <p:nvSpPr>
          <p:cNvPr id="5" name="Object 4"/>
          <p:cNvSpPr/>
          <p:nvPr/>
        </p:nvSpPr>
        <p:spPr>
          <a:xfrm>
            <a:off x="2362425" y="1581079"/>
            <a:ext cx="7517364" cy="780855"/>
          </a:xfrm>
          <a:prstGeom prst="rect">
            <a:avLst/>
          </a:prstGeom>
          <a:noFill/>
        </p:spPr>
        <p:txBody>
          <a:bodyPr wrap="square" lIns="0" tIns="0" rIns="0" bIns="0" rtlCol="0" anchor="ctr"/>
          <a:lstStyle/>
          <a:p>
            <a:pPr algn="ctr">
              <a:lnSpc>
                <a:spcPts val="3075"/>
              </a:lnSpc>
              <a:buNone/>
            </a:pPr>
            <a:r>
              <a:rPr lang="en-US" sz="3075" kern="0" spc="92" dirty="0">
                <a:solidFill>
                  <a:srgbClr val="000000"/>
                </a:solidFill>
                <a:latin typeface="Jost*" pitchFamily="34" charset="0"/>
                <a:ea typeface="Jost*" pitchFamily="34" charset="-122"/>
                <a:cs typeface="Jost*" pitchFamily="34" charset="-120"/>
              </a:rPr>
              <a:t>Next Steps: Prioritizing Impact &amp; Efficacy</a:t>
            </a:r>
            <a:endParaRPr lang="en-US" dirty="0"/>
          </a:p>
        </p:txBody>
      </p:sp>
      <p:sp>
        <p:nvSpPr>
          <p:cNvPr id="6" name="Object 5"/>
          <p:cNvSpPr/>
          <p:nvPr/>
        </p:nvSpPr>
        <p:spPr>
          <a:xfrm>
            <a:off x="2704124" y="2731297"/>
            <a:ext cx="3496482" cy="2228293"/>
          </a:xfrm>
          <a:prstGeom prst="rect">
            <a:avLst/>
          </a:prstGeom>
          <a:noFill/>
        </p:spPr>
        <p:txBody>
          <a:bodyPr wrap="square" lIns="0" tIns="0" rIns="0" bIns="0" rtlCol="0" anchor="t"/>
          <a:lstStyle/>
          <a:p>
            <a:pPr marL="242900" indent="-242900" algn="l">
              <a:lnSpc>
                <a:spcPts val="1350"/>
              </a:lnSpc>
              <a:buSzPct val="100000"/>
              <a:buChar char="•"/>
            </a:pPr>
            <a:r>
              <a:rPr lang="en-US" sz="1500" b="1" kern="0" spc="45" dirty="0">
                <a:solidFill>
                  <a:srgbClr val="000000"/>
                </a:solidFill>
                <a:latin typeface="Jost*" pitchFamily="34" charset="0"/>
                <a:ea typeface="Jost*" pitchFamily="34" charset="-122"/>
                <a:cs typeface="Jost*" pitchFamily="34" charset="-120"/>
              </a:rPr>
              <a:t>Refine Models: </a:t>
            </a:r>
            <a:r>
              <a:rPr lang="en-US" sz="1500" kern="0" spc="45" dirty="0">
                <a:solidFill>
                  <a:srgbClr val="000000"/>
                </a:solidFill>
                <a:latin typeface="Jost*" pitchFamily="34" charset="0"/>
                <a:ea typeface="Jost*" pitchFamily="34" charset="-122"/>
                <a:cs typeface="Jost*" pitchFamily="34" charset="-120"/>
              </a:rPr>
              <a:t>Leverage advanced NLP techniques and incorporate nuanced linguistic features for improved detection accuracy.</a:t>
            </a:r>
          </a:p>
          <a:p>
            <a:pPr marL="242900" indent="-242900" algn="l">
              <a:lnSpc>
                <a:spcPts val="1350"/>
              </a:lnSpc>
              <a:spcBef>
                <a:spcPts val="2646"/>
              </a:spcBef>
              <a:buSzPct val="100000"/>
              <a:buChar char="•"/>
            </a:pPr>
            <a:r>
              <a:rPr lang="en-US" sz="1500" b="1" kern="0" spc="45" dirty="0">
                <a:solidFill>
                  <a:srgbClr val="000000"/>
                </a:solidFill>
                <a:latin typeface="Jost*" pitchFamily="34" charset="0"/>
                <a:ea typeface="Jost*" pitchFamily="34" charset="-122"/>
                <a:cs typeface="Jost*" pitchFamily="34" charset="-120"/>
              </a:rPr>
              <a:t>Data Expansion</a:t>
            </a:r>
            <a:r>
              <a:rPr lang="en-US" sz="1500" kern="0" spc="45" dirty="0">
                <a:solidFill>
                  <a:srgbClr val="000000"/>
                </a:solidFill>
                <a:latin typeface="Jost*" pitchFamily="34" charset="0"/>
                <a:ea typeface="Jost*" pitchFamily="34" charset="-122"/>
                <a:cs typeface="Jost*" pitchFamily="34" charset="-120"/>
              </a:rPr>
              <a:t>: Enrich the dataset with diverse sources and contemporary content to ensure the model understands current linguistic trends and varied narratives.</a:t>
            </a:r>
            <a:endParaRPr lang="en-US" dirty="0"/>
          </a:p>
        </p:txBody>
      </p:sp>
      <p:sp>
        <p:nvSpPr>
          <p:cNvPr id="7" name="Object 6"/>
          <p:cNvSpPr/>
          <p:nvPr/>
        </p:nvSpPr>
        <p:spPr>
          <a:xfrm>
            <a:off x="6305743" y="2731297"/>
            <a:ext cx="3555567" cy="2056886"/>
          </a:xfrm>
          <a:prstGeom prst="rect">
            <a:avLst/>
          </a:prstGeom>
          <a:noFill/>
        </p:spPr>
        <p:txBody>
          <a:bodyPr wrap="square" lIns="0" tIns="0" rIns="0" bIns="0" rtlCol="0" anchor="t"/>
          <a:lstStyle/>
          <a:p>
            <a:pPr marL="242900" indent="-242900" algn="l">
              <a:lnSpc>
                <a:spcPts val="1350"/>
              </a:lnSpc>
              <a:buSzPct val="100000"/>
              <a:buChar char="•"/>
            </a:pPr>
            <a:r>
              <a:rPr lang="en-US" sz="1500" b="1" kern="0" spc="45" dirty="0">
                <a:solidFill>
                  <a:srgbClr val="000000"/>
                </a:solidFill>
                <a:latin typeface="Jost*" pitchFamily="34" charset="0"/>
                <a:ea typeface="Jost*" pitchFamily="34" charset="-122"/>
                <a:cs typeface="Jost*" pitchFamily="34" charset="-120"/>
              </a:rPr>
              <a:t>Real-time Analysis</a:t>
            </a:r>
            <a:r>
              <a:rPr lang="en-US" sz="1500" kern="0" spc="45" dirty="0">
                <a:solidFill>
                  <a:srgbClr val="000000"/>
                </a:solidFill>
                <a:latin typeface="Jost*" pitchFamily="34" charset="0"/>
                <a:ea typeface="Jost*" pitchFamily="34" charset="-122"/>
                <a:cs typeface="Jost*" pitchFamily="34" charset="-120"/>
              </a:rPr>
              <a:t>: Develop real-time detection capabilities to promptly identify and mitigate the spread of fake news on digital platforms.</a:t>
            </a:r>
          </a:p>
          <a:p>
            <a:pPr marL="242900" indent="-242900" algn="l">
              <a:lnSpc>
                <a:spcPts val="1350"/>
              </a:lnSpc>
              <a:spcBef>
                <a:spcPts val="2646"/>
              </a:spcBef>
              <a:buSzPct val="100000"/>
              <a:buChar char="•"/>
            </a:pPr>
            <a:r>
              <a:rPr lang="en-US" sz="1500" b="1" kern="0" spc="45" dirty="0">
                <a:solidFill>
                  <a:srgbClr val="000000"/>
                </a:solidFill>
                <a:latin typeface="Jost*" pitchFamily="34" charset="0"/>
                <a:ea typeface="Jost*" pitchFamily="34" charset="-122"/>
                <a:cs typeface="Jost*" pitchFamily="34" charset="-120"/>
              </a:rPr>
              <a:t>Public Awareness &amp; Education</a:t>
            </a:r>
            <a:r>
              <a:rPr lang="en-US" sz="1500" kern="0" spc="45" dirty="0">
                <a:solidFill>
                  <a:srgbClr val="000000"/>
                </a:solidFill>
                <a:latin typeface="Jost*" pitchFamily="34" charset="0"/>
                <a:ea typeface="Jost*" pitchFamily="34" charset="-122"/>
                <a:cs typeface="Jost*" pitchFamily="34" charset="-120"/>
              </a:rPr>
              <a:t>: Initiate educational programs to enhance public discernment of fake news, promoting digital literacy and critical thinking.</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EAE9E6"/>
        </a:solidFill>
        <a:effectLst/>
      </p:bgPr>
    </p:bg>
    <p:spTree>
      <p:nvGrpSpPr>
        <p:cNvPr id="1" name=""/>
        <p:cNvGrpSpPr/>
        <p:nvPr/>
      </p:nvGrpSpPr>
      <p:grpSpPr>
        <a:xfrm>
          <a:off x="0" y="0"/>
          <a:ext cx="0" cy="0"/>
          <a:chOff x="0" y="0"/>
          <a:chExt cx="0" cy="0"/>
        </a:xfrm>
      </p:grpSpPr>
      <p:sp>
        <p:nvSpPr>
          <p:cNvPr id="2" name="Object 1"/>
          <p:cNvSpPr/>
          <p:nvPr/>
        </p:nvSpPr>
        <p:spPr>
          <a:xfrm>
            <a:off x="3743841" y="403819"/>
            <a:ext cx="8348316" cy="426584"/>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Jost*" pitchFamily="34" charset="0"/>
                <a:ea typeface="Jost*" pitchFamily="34" charset="-122"/>
                <a:cs typeface="Jost*" pitchFamily="34" charset="-120"/>
              </a:rPr>
              <a:t>INTRODUCTION</a:t>
            </a:r>
            <a:endParaRPr lang="en-US" dirty="0"/>
          </a:p>
        </p:txBody>
      </p:sp>
      <p:sp>
        <p:nvSpPr>
          <p:cNvPr id="3" name="Object 2"/>
          <p:cNvSpPr/>
          <p:nvPr/>
        </p:nvSpPr>
        <p:spPr>
          <a:xfrm>
            <a:off x="0" y="0"/>
            <a:ext cx="3656702" cy="6865808"/>
          </a:xfrm>
          <a:prstGeom prst="rect">
            <a:avLst/>
          </a:prstGeom>
          <a:solidFill>
            <a:srgbClr val="FFFFFF"/>
          </a:solidFill>
        </p:spPr>
      </p:sp>
      <p:pic>
        <p:nvPicPr>
          <p:cNvPr id="4" name="Object 3" descr="preencoded.png"/>
          <p:cNvPicPr>
            <a:picLocks noChangeAspect="1"/>
          </p:cNvPicPr>
          <p:nvPr/>
        </p:nvPicPr>
        <p:blipFill>
          <a:blip r:embed="rId3"/>
          <a:srcRect l="15535" r="15535"/>
          <a:stretch/>
        </p:blipFill>
        <p:spPr>
          <a:xfrm>
            <a:off x="0" y="0"/>
            <a:ext cx="3656702" cy="6865808"/>
          </a:xfrm>
          <a:prstGeom prst="rect">
            <a:avLst/>
          </a:prstGeom>
        </p:spPr>
      </p:pic>
      <p:sp>
        <p:nvSpPr>
          <p:cNvPr id="5" name="Object 4"/>
          <p:cNvSpPr/>
          <p:nvPr/>
        </p:nvSpPr>
        <p:spPr>
          <a:xfrm>
            <a:off x="4189912" y="1528380"/>
            <a:ext cx="2402869" cy="4456586"/>
          </a:xfrm>
          <a:prstGeom prst="rect">
            <a:avLst/>
          </a:prstGeom>
          <a:solidFill>
            <a:srgbClr val="000000"/>
          </a:solidFill>
        </p:spPr>
      </p:sp>
      <p:sp>
        <p:nvSpPr>
          <p:cNvPr id="6" name="Object 5"/>
          <p:cNvSpPr/>
          <p:nvPr/>
        </p:nvSpPr>
        <p:spPr>
          <a:xfrm>
            <a:off x="4408988" y="1771653"/>
            <a:ext cx="2119363" cy="411258"/>
          </a:xfrm>
          <a:prstGeom prst="rect">
            <a:avLst/>
          </a:prstGeom>
          <a:noFill/>
        </p:spPr>
        <p:txBody>
          <a:bodyPr wrap="square" lIns="0" tIns="0" rIns="0" bIns="0" rtlCol="0" anchor="t"/>
          <a:lstStyle/>
          <a:p>
            <a:pPr algn="l">
              <a:lnSpc>
                <a:spcPts val="1619"/>
              </a:lnSpc>
              <a:buNone/>
            </a:pPr>
            <a:r>
              <a:rPr lang="en-US" sz="1285" b="1" kern="0" spc="38" dirty="0">
                <a:solidFill>
                  <a:srgbClr val="FFFFFF"/>
                </a:solidFill>
                <a:latin typeface="Jost*" pitchFamily="34" charset="0"/>
                <a:ea typeface="Jost*" pitchFamily="34" charset="-122"/>
                <a:cs typeface="Jost*" pitchFamily="34" charset="-120"/>
              </a:rPr>
              <a:t>Importance of Detecting Fake News</a:t>
            </a:r>
            <a:endParaRPr lang="en-US" dirty="0"/>
          </a:p>
        </p:txBody>
      </p:sp>
      <p:sp>
        <p:nvSpPr>
          <p:cNvPr id="7" name="Object 6"/>
          <p:cNvSpPr/>
          <p:nvPr/>
        </p:nvSpPr>
        <p:spPr>
          <a:xfrm>
            <a:off x="4408988" y="2312955"/>
            <a:ext cx="2119363" cy="2543581"/>
          </a:xfrm>
          <a:prstGeom prst="rect">
            <a:avLst/>
          </a:prstGeom>
          <a:noFill/>
        </p:spPr>
        <p:txBody>
          <a:bodyPr wrap="square" lIns="0" tIns="0" rIns="0" bIns="0" rtlCol="0" anchor="t"/>
          <a:lstStyle/>
          <a:p>
            <a:pPr marL="242900" indent="-242900" algn="l">
              <a:lnSpc>
                <a:spcPts val="1756"/>
              </a:lnSpc>
              <a:spcBef>
                <a:spcPts val="1005"/>
              </a:spcBef>
              <a:buSzPct val="100000"/>
              <a:buChar char="•"/>
            </a:pPr>
            <a:r>
              <a:rPr lang="en-US" sz="1320" kern="0" spc="40" dirty="0">
                <a:solidFill>
                  <a:srgbClr val="FFFFFF"/>
                </a:solidFill>
                <a:latin typeface="Jost*" pitchFamily="34" charset="0"/>
                <a:ea typeface="Jost*" pitchFamily="34" charset="-122"/>
                <a:cs typeface="Jost*" pitchFamily="34" charset="-120"/>
              </a:rPr>
              <a:t>Ensuring accuracy and trustworthiness in the information ecosystem.</a:t>
            </a:r>
          </a:p>
          <a:p>
            <a:pPr marL="242900" indent="-242900" algn="l">
              <a:lnSpc>
                <a:spcPts val="1756"/>
              </a:lnSpc>
              <a:spcBef>
                <a:spcPts val="361"/>
              </a:spcBef>
              <a:buSzPct val="100000"/>
              <a:buChar char="•"/>
            </a:pPr>
            <a:r>
              <a:rPr lang="en-US" sz="1320" kern="0" spc="40" dirty="0">
                <a:solidFill>
                  <a:srgbClr val="FFFFFF"/>
                </a:solidFill>
                <a:latin typeface="Jost*" pitchFamily="34" charset="0"/>
                <a:ea typeface="Jost*" pitchFamily="34" charset="-122"/>
                <a:cs typeface="Jost*" pitchFamily="34" charset="-120"/>
              </a:rPr>
              <a:t>Combating misinformation which can lead to societal discord and misinformation.</a:t>
            </a:r>
          </a:p>
          <a:p>
            <a:pPr marL="242900" indent="-242900" algn="l">
              <a:lnSpc>
                <a:spcPts val="1756"/>
              </a:lnSpc>
              <a:spcBef>
                <a:spcPts val="361"/>
              </a:spcBef>
              <a:buSzPct val="100000"/>
              <a:buChar char="•"/>
            </a:pPr>
            <a:r>
              <a:rPr lang="en-US" sz="1320" kern="0" spc="40" dirty="0">
                <a:solidFill>
                  <a:srgbClr val="FFFFFF"/>
                </a:solidFill>
                <a:latin typeface="Jost*" pitchFamily="34" charset="0"/>
                <a:ea typeface="Jost*" pitchFamily="34" charset="-122"/>
                <a:cs typeface="Jost*" pitchFamily="34" charset="-120"/>
              </a:rPr>
              <a:t>Upholding journalistic standards and integrity in digital media.</a:t>
            </a:r>
            <a:endParaRPr lang="en-US" dirty="0"/>
          </a:p>
        </p:txBody>
      </p:sp>
      <p:sp>
        <p:nvSpPr>
          <p:cNvPr id="8" name="Object 7"/>
          <p:cNvSpPr/>
          <p:nvPr/>
        </p:nvSpPr>
        <p:spPr>
          <a:xfrm>
            <a:off x="6797545" y="1528380"/>
            <a:ext cx="2402869" cy="4456586"/>
          </a:xfrm>
          <a:prstGeom prst="rect">
            <a:avLst/>
          </a:prstGeom>
          <a:solidFill>
            <a:srgbClr val="000000"/>
          </a:solidFill>
        </p:spPr>
        <p:txBody>
          <a:bodyPr/>
          <a:lstStyle/>
          <a:p>
            <a:endParaRPr lang="en-US" dirty="0"/>
          </a:p>
        </p:txBody>
      </p:sp>
      <p:sp>
        <p:nvSpPr>
          <p:cNvPr id="9" name="Object 8"/>
          <p:cNvSpPr/>
          <p:nvPr/>
        </p:nvSpPr>
        <p:spPr>
          <a:xfrm>
            <a:off x="7002310" y="1771653"/>
            <a:ext cx="2119363" cy="616887"/>
          </a:xfrm>
          <a:prstGeom prst="rect">
            <a:avLst/>
          </a:prstGeom>
          <a:noFill/>
        </p:spPr>
        <p:txBody>
          <a:bodyPr wrap="square" lIns="0" tIns="0" rIns="0" bIns="0" rtlCol="0" anchor="t"/>
          <a:lstStyle/>
          <a:p>
            <a:pPr algn="l">
              <a:lnSpc>
                <a:spcPts val="1619"/>
              </a:lnSpc>
              <a:buNone/>
            </a:pPr>
            <a:r>
              <a:rPr lang="en-US" sz="1285" b="1" kern="0" spc="38" dirty="0">
                <a:solidFill>
                  <a:srgbClr val="FFFFFF"/>
                </a:solidFill>
                <a:latin typeface="Jost*" pitchFamily="34" charset="0"/>
                <a:ea typeface="Jost*" pitchFamily="34" charset="-122"/>
                <a:cs typeface="Jost*" pitchFamily="34" charset="-120"/>
              </a:rPr>
              <a:t>Utilizing Diverse Models for Classification</a:t>
            </a:r>
            <a:r>
              <a:rPr lang="en-US" sz="1285" kern="0" spc="38" dirty="0">
                <a:solidFill>
                  <a:srgbClr val="374151"/>
                </a:solidFill>
                <a:latin typeface="Jost*" pitchFamily="34" charset="0"/>
                <a:ea typeface="Jost*" pitchFamily="34" charset="-122"/>
                <a:cs typeface="Jost*" pitchFamily="34" charset="-120"/>
              </a:rPr>
              <a:t>:</a:t>
            </a:r>
            <a:endParaRPr lang="en-US" dirty="0"/>
          </a:p>
        </p:txBody>
      </p:sp>
      <p:sp>
        <p:nvSpPr>
          <p:cNvPr id="10" name="Object 9"/>
          <p:cNvSpPr/>
          <p:nvPr/>
        </p:nvSpPr>
        <p:spPr>
          <a:xfrm>
            <a:off x="7002310" y="2518584"/>
            <a:ext cx="2119363" cy="3211801"/>
          </a:xfrm>
          <a:prstGeom prst="rect">
            <a:avLst/>
          </a:prstGeom>
          <a:noFill/>
        </p:spPr>
        <p:txBody>
          <a:bodyPr wrap="square" lIns="0" tIns="0" rIns="0" bIns="0" rtlCol="0" anchor="t"/>
          <a:lstStyle/>
          <a:p>
            <a:pPr marL="242900" indent="-242900" algn="l">
              <a:lnSpc>
                <a:spcPts val="1756"/>
              </a:lnSpc>
              <a:spcBef>
                <a:spcPts val="1005"/>
              </a:spcBef>
              <a:buSzPct val="100000"/>
              <a:buChar char="•"/>
            </a:pPr>
            <a:r>
              <a:rPr lang="en-US" sz="1320" kern="0" spc="40" dirty="0">
                <a:solidFill>
                  <a:srgbClr val="FFFFFF"/>
                </a:solidFill>
                <a:latin typeface="Jost*" pitchFamily="34" charset="0"/>
                <a:ea typeface="Jost*" pitchFamily="34" charset="-122"/>
                <a:cs typeface="Jost*" pitchFamily="34" charset="-120"/>
              </a:rPr>
              <a:t>Application of Deep Learning models to capture complex patterns in text data.</a:t>
            </a:r>
          </a:p>
          <a:p>
            <a:pPr marL="242900" indent="-242900" algn="l">
              <a:lnSpc>
                <a:spcPts val="1756"/>
              </a:lnSpc>
              <a:spcBef>
                <a:spcPts val="361"/>
              </a:spcBef>
              <a:buSzPct val="100000"/>
              <a:buChar char="•"/>
            </a:pPr>
            <a:r>
              <a:rPr lang="en-US" sz="1320" kern="0" spc="40" dirty="0">
                <a:solidFill>
                  <a:srgbClr val="FFFFFF"/>
                </a:solidFill>
                <a:latin typeface="Jost*" pitchFamily="34" charset="0"/>
                <a:ea typeface="Jost*" pitchFamily="34" charset="-122"/>
                <a:cs typeface="Jost*" pitchFamily="34" charset="-120"/>
              </a:rPr>
              <a:t>Employment of Classical Algorithms for a computationally efficient and interpretable approach.</a:t>
            </a:r>
          </a:p>
          <a:p>
            <a:pPr marL="242900" indent="-242900" algn="l">
              <a:lnSpc>
                <a:spcPts val="1756"/>
              </a:lnSpc>
              <a:spcBef>
                <a:spcPts val="361"/>
              </a:spcBef>
              <a:buSzPct val="100000"/>
              <a:buChar char="•"/>
            </a:pPr>
            <a:r>
              <a:rPr lang="en-US" sz="1320" kern="0" spc="40" dirty="0">
                <a:solidFill>
                  <a:srgbClr val="FFFFFF"/>
                </a:solidFill>
                <a:latin typeface="Jost*" pitchFamily="34" charset="0"/>
                <a:ea typeface="Jost*" pitchFamily="34" charset="-122"/>
                <a:cs typeface="Jost*" pitchFamily="34" charset="-120"/>
              </a:rPr>
              <a:t>Comparative analysis to gauge the effectiveness and suitability of different models for the task.</a:t>
            </a:r>
            <a:endParaRPr lang="en-US" dirty="0"/>
          </a:p>
        </p:txBody>
      </p:sp>
      <p:sp>
        <p:nvSpPr>
          <p:cNvPr id="11" name="Object 10"/>
          <p:cNvSpPr/>
          <p:nvPr/>
        </p:nvSpPr>
        <p:spPr>
          <a:xfrm>
            <a:off x="9405179" y="1528380"/>
            <a:ext cx="2402869" cy="4456586"/>
          </a:xfrm>
          <a:prstGeom prst="rect">
            <a:avLst/>
          </a:prstGeom>
          <a:solidFill>
            <a:srgbClr val="000000"/>
          </a:solidFill>
        </p:spPr>
      </p:sp>
      <p:sp>
        <p:nvSpPr>
          <p:cNvPr id="12" name="Object 11"/>
          <p:cNvSpPr/>
          <p:nvPr/>
        </p:nvSpPr>
        <p:spPr>
          <a:xfrm>
            <a:off x="9595631" y="1771653"/>
            <a:ext cx="2119363" cy="411258"/>
          </a:xfrm>
          <a:prstGeom prst="rect">
            <a:avLst/>
          </a:prstGeom>
          <a:noFill/>
        </p:spPr>
        <p:txBody>
          <a:bodyPr wrap="square" lIns="0" tIns="0" rIns="0" bIns="0" rtlCol="0" anchor="t"/>
          <a:lstStyle/>
          <a:p>
            <a:pPr algn="l">
              <a:lnSpc>
                <a:spcPts val="1619"/>
              </a:lnSpc>
              <a:buNone/>
            </a:pPr>
            <a:r>
              <a:rPr lang="en-US" sz="1285" b="1" kern="0" spc="38" dirty="0">
                <a:solidFill>
                  <a:srgbClr val="FFFFFF"/>
                </a:solidFill>
                <a:latin typeface="Jost*" pitchFamily="34" charset="0"/>
                <a:ea typeface="Jost*" pitchFamily="34" charset="-122"/>
                <a:cs typeface="Jost*" pitchFamily="34" charset="-120"/>
              </a:rPr>
              <a:t>Incorporation of Topic Modeling</a:t>
            </a:r>
            <a:r>
              <a:rPr lang="en-US" sz="1285" kern="0" spc="38" dirty="0">
                <a:solidFill>
                  <a:srgbClr val="374151"/>
                </a:solidFill>
                <a:latin typeface="Jost*" pitchFamily="34" charset="0"/>
                <a:ea typeface="Jost*" pitchFamily="34" charset="-122"/>
                <a:cs typeface="Jost*" pitchFamily="34" charset="-120"/>
              </a:rPr>
              <a:t>:</a:t>
            </a:r>
            <a:endParaRPr lang="en-US" dirty="0"/>
          </a:p>
        </p:txBody>
      </p:sp>
      <p:sp>
        <p:nvSpPr>
          <p:cNvPr id="13" name="Object 12"/>
          <p:cNvSpPr/>
          <p:nvPr/>
        </p:nvSpPr>
        <p:spPr>
          <a:xfrm>
            <a:off x="9595631" y="2312955"/>
            <a:ext cx="2119363" cy="3434541"/>
          </a:xfrm>
          <a:prstGeom prst="rect">
            <a:avLst/>
          </a:prstGeom>
          <a:noFill/>
        </p:spPr>
        <p:txBody>
          <a:bodyPr wrap="square" lIns="0" tIns="0" rIns="0" bIns="0" rtlCol="0" anchor="t"/>
          <a:lstStyle/>
          <a:p>
            <a:pPr marL="242900" indent="-242900" algn="l">
              <a:lnSpc>
                <a:spcPts val="1756"/>
              </a:lnSpc>
              <a:spcBef>
                <a:spcPts val="1005"/>
              </a:spcBef>
              <a:buSzPct val="100000"/>
              <a:buChar char="•"/>
            </a:pPr>
            <a:r>
              <a:rPr lang="en-US" sz="1320" kern="0" spc="40" dirty="0">
                <a:solidFill>
                  <a:srgbClr val="FFFFFF"/>
                </a:solidFill>
                <a:latin typeface="Jost*" pitchFamily="34" charset="0"/>
                <a:ea typeface="Jost*" pitchFamily="34" charset="-122"/>
                <a:cs typeface="Jost*" pitchFamily="34" charset="-120"/>
              </a:rPr>
              <a:t>Uncovering prevalent themes and topics within the dataset to better understand the nature of the content.</a:t>
            </a:r>
          </a:p>
          <a:p>
            <a:pPr marL="242900" indent="-242900" algn="l">
              <a:lnSpc>
                <a:spcPts val="1756"/>
              </a:lnSpc>
              <a:spcBef>
                <a:spcPts val="361"/>
              </a:spcBef>
              <a:buSzPct val="100000"/>
              <a:buChar char="•"/>
            </a:pPr>
            <a:r>
              <a:rPr lang="en-US" sz="1320" kern="0" spc="40" dirty="0">
                <a:solidFill>
                  <a:srgbClr val="FFFFFF"/>
                </a:solidFill>
                <a:latin typeface="Jost*" pitchFamily="34" charset="0"/>
                <a:ea typeface="Jost*" pitchFamily="34" charset="-122"/>
                <a:cs typeface="Jost*" pitchFamily="34" charset="-120"/>
              </a:rPr>
              <a:t>Enriching the feature set for classification models by incorporating topic-related insights.</a:t>
            </a:r>
          </a:p>
          <a:p>
            <a:pPr marL="242900" indent="-242900" algn="l">
              <a:lnSpc>
                <a:spcPts val="1756"/>
              </a:lnSpc>
              <a:spcBef>
                <a:spcPts val="361"/>
              </a:spcBef>
              <a:buSzPct val="100000"/>
              <a:buChar char="•"/>
            </a:pPr>
            <a:r>
              <a:rPr lang="en-US" sz="1320" kern="0" spc="40" dirty="0">
                <a:solidFill>
                  <a:srgbClr val="FFFFFF"/>
                </a:solidFill>
                <a:latin typeface="Jost*" pitchFamily="34" charset="0"/>
                <a:ea typeface="Jost*" pitchFamily="34" charset="-122"/>
                <a:cs typeface="Jost*" pitchFamily="34" charset="-120"/>
              </a:rPr>
              <a:t>Exploring the potential correlation between certain topics and the likelihood of misinformation.</a:t>
            </a:r>
            <a:endParaRPr lang="en-US" dirty="0"/>
          </a:p>
        </p:txBody>
      </p:sp>
      <p:sp>
        <p:nvSpPr>
          <p:cNvPr id="14" name="Object 13"/>
          <p:cNvSpPr/>
          <p:nvPr/>
        </p:nvSpPr>
        <p:spPr>
          <a:xfrm>
            <a:off x="11874706" y="6516596"/>
            <a:ext cx="123794" cy="200570"/>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xmlns="" val="0"/>
            </a:ext>
          </a:extLst>
        </p:spPr>
        <p:txBody>
          <a:bodyPr/>
          <a:lstStyle>
            <a:lvl1pPr>
              <a:defRPr sz="1100"/>
            </a:lvl1pPr>
          </a:lstStyle>
          <a:p>
            <a:fld id="{F7021451-1387-4CA6-816F-3879F97B5CBC}"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403819"/>
            <a:ext cx="12188952" cy="426584"/>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Jost*" pitchFamily="34" charset="0"/>
                <a:ea typeface="Jost*" pitchFamily="34" charset="-122"/>
                <a:cs typeface="Jost*" pitchFamily="34" charset="-120"/>
              </a:rPr>
              <a:t>OUR TEAM</a:t>
            </a:r>
            <a:endParaRPr lang="en-US" dirty="0"/>
          </a:p>
        </p:txBody>
      </p:sp>
      <p:pic>
        <p:nvPicPr>
          <p:cNvPr id="3" name="Object 2" descr="preencoded.png"/>
          <p:cNvPicPr>
            <a:picLocks noChangeAspect="1"/>
          </p:cNvPicPr>
          <p:nvPr/>
        </p:nvPicPr>
        <p:blipFill>
          <a:blip r:embed="rId3"/>
          <a:srcRect l="12500" r="12500"/>
          <a:stretch/>
        </p:blipFill>
        <p:spPr>
          <a:xfrm>
            <a:off x="2285429" y="2209009"/>
            <a:ext cx="2380655" cy="2380655"/>
          </a:xfrm>
          <a:prstGeom prst="ellipse">
            <a:avLst/>
          </a:prstGeom>
        </p:spPr>
      </p:pic>
      <p:sp>
        <p:nvSpPr>
          <p:cNvPr id="4" name="Object 3"/>
          <p:cNvSpPr/>
          <p:nvPr/>
        </p:nvSpPr>
        <p:spPr>
          <a:xfrm>
            <a:off x="2285429" y="2209009"/>
            <a:ext cx="2380655" cy="2380655"/>
          </a:xfrm>
          <a:prstGeom prst="ellipse">
            <a:avLst/>
          </a:prstGeom>
          <a:noFill/>
          <a:ln w="25400">
            <a:solidFill>
              <a:srgbClr val="143F9C"/>
            </a:solidFill>
            <a:prstDash val="solid"/>
            <a:miter lim="800000"/>
          </a:ln>
        </p:spPr>
      </p:sp>
      <p:sp>
        <p:nvSpPr>
          <p:cNvPr id="5" name="Object 4"/>
          <p:cNvSpPr/>
          <p:nvPr/>
        </p:nvSpPr>
        <p:spPr>
          <a:xfrm>
            <a:off x="1380780" y="4726701"/>
            <a:ext cx="4189952" cy="259045"/>
          </a:xfrm>
          <a:prstGeom prst="rect">
            <a:avLst/>
          </a:prstGeom>
          <a:noFill/>
        </p:spPr>
        <p:txBody>
          <a:bodyPr wrap="square" lIns="0" tIns="0" rIns="0" bIns="0" rtlCol="0" anchor="t"/>
          <a:lstStyle/>
          <a:p>
            <a:pPr algn="ctr">
              <a:lnSpc>
                <a:spcPts val="2042"/>
              </a:lnSpc>
              <a:buNone/>
            </a:pPr>
            <a:r>
              <a:rPr lang="en-US" sz="1620" kern="0" spc="49" dirty="0">
                <a:solidFill>
                  <a:srgbClr val="000000"/>
                </a:solidFill>
                <a:latin typeface="Jost*" pitchFamily="34" charset="0"/>
                <a:ea typeface="Jost*" pitchFamily="34" charset="-122"/>
                <a:cs typeface="Jost*" pitchFamily="34" charset="-120"/>
              </a:rPr>
              <a:t>Mohammad Mahmoudighaznavi</a:t>
            </a:r>
            <a:endParaRPr lang="en-US" dirty="0"/>
          </a:p>
        </p:txBody>
      </p:sp>
      <p:sp>
        <p:nvSpPr>
          <p:cNvPr id="6" name="Object 5"/>
          <p:cNvSpPr/>
          <p:nvPr/>
        </p:nvSpPr>
        <p:spPr>
          <a:xfrm>
            <a:off x="1380780" y="5064902"/>
            <a:ext cx="4189952" cy="222740"/>
          </a:xfrm>
          <a:prstGeom prst="rect">
            <a:avLst/>
          </a:prstGeom>
          <a:noFill/>
        </p:spPr>
        <p:txBody>
          <a:bodyPr wrap="square" lIns="0" tIns="0" rIns="0" bIns="0" rtlCol="0" anchor="t"/>
          <a:lstStyle/>
          <a:p>
            <a:pPr algn="ctr">
              <a:lnSpc>
                <a:spcPts val="1756"/>
              </a:lnSpc>
              <a:spcBef>
                <a:spcPts val="612"/>
              </a:spcBef>
              <a:buNone/>
            </a:pPr>
            <a:r>
              <a:rPr lang="en-US" sz="1320" kern="0" spc="40" dirty="0">
                <a:solidFill>
                  <a:srgbClr val="000000">
                    <a:alpha val="80000"/>
                  </a:srgbClr>
                </a:solidFill>
                <a:latin typeface="Jost*" pitchFamily="34" charset="0"/>
                <a:ea typeface="Jost*" pitchFamily="34" charset="-122"/>
                <a:cs typeface="Jost*" pitchFamily="34" charset="-120"/>
              </a:rPr>
              <a:t>mmahmoudighaznavi@sandiego.edu</a:t>
            </a:r>
            <a:endParaRPr lang="en-US" dirty="0"/>
          </a:p>
        </p:txBody>
      </p:sp>
      <p:pic>
        <p:nvPicPr>
          <p:cNvPr id="7" name="Object 6" descr="preencoded.png"/>
          <p:cNvPicPr>
            <a:picLocks noChangeAspect="1"/>
          </p:cNvPicPr>
          <p:nvPr/>
        </p:nvPicPr>
        <p:blipFill>
          <a:blip r:embed="rId4"/>
          <a:srcRect l="-20" t="7093" r="-20" b="26213"/>
          <a:stretch/>
        </p:blipFill>
        <p:spPr>
          <a:xfrm>
            <a:off x="7522869" y="2209009"/>
            <a:ext cx="2380655" cy="2380655"/>
          </a:xfrm>
          <a:prstGeom prst="ellipse">
            <a:avLst/>
          </a:prstGeom>
        </p:spPr>
      </p:pic>
      <p:sp>
        <p:nvSpPr>
          <p:cNvPr id="8" name="Object 7"/>
          <p:cNvSpPr/>
          <p:nvPr/>
        </p:nvSpPr>
        <p:spPr>
          <a:xfrm>
            <a:off x="7522869" y="2209009"/>
            <a:ext cx="2380655" cy="2380655"/>
          </a:xfrm>
          <a:prstGeom prst="ellipse">
            <a:avLst/>
          </a:prstGeom>
          <a:noFill/>
          <a:ln w="25400">
            <a:solidFill>
              <a:srgbClr val="143F9C"/>
            </a:solidFill>
            <a:prstDash val="solid"/>
            <a:miter lim="800000"/>
          </a:ln>
        </p:spPr>
      </p:sp>
      <p:sp>
        <p:nvSpPr>
          <p:cNvPr id="9" name="Object 8"/>
          <p:cNvSpPr/>
          <p:nvPr/>
        </p:nvSpPr>
        <p:spPr>
          <a:xfrm>
            <a:off x="6618220" y="4726701"/>
            <a:ext cx="4189952" cy="259045"/>
          </a:xfrm>
          <a:prstGeom prst="rect">
            <a:avLst/>
          </a:prstGeom>
          <a:noFill/>
        </p:spPr>
        <p:txBody>
          <a:bodyPr wrap="square" lIns="0" tIns="0" rIns="0" bIns="0" rtlCol="0" anchor="t"/>
          <a:lstStyle/>
          <a:p>
            <a:pPr algn="ctr">
              <a:lnSpc>
                <a:spcPts val="2042"/>
              </a:lnSpc>
              <a:buNone/>
            </a:pPr>
            <a:r>
              <a:rPr lang="en-US" sz="1620" kern="0" spc="49" dirty="0">
                <a:solidFill>
                  <a:srgbClr val="000000"/>
                </a:solidFill>
                <a:latin typeface="Jost*" pitchFamily="34" charset="0"/>
                <a:ea typeface="Jost*" pitchFamily="34" charset="-122"/>
                <a:cs typeface="Jost*" pitchFamily="34" charset="-120"/>
              </a:rPr>
              <a:t>Ruddy Simonpour</a:t>
            </a:r>
            <a:endParaRPr lang="en-US" dirty="0"/>
          </a:p>
        </p:txBody>
      </p:sp>
      <p:sp>
        <p:nvSpPr>
          <p:cNvPr id="10" name="Object 9"/>
          <p:cNvSpPr/>
          <p:nvPr/>
        </p:nvSpPr>
        <p:spPr>
          <a:xfrm>
            <a:off x="6618220" y="5064902"/>
            <a:ext cx="4189952" cy="222740"/>
          </a:xfrm>
          <a:prstGeom prst="rect">
            <a:avLst/>
          </a:prstGeom>
          <a:noFill/>
        </p:spPr>
        <p:txBody>
          <a:bodyPr wrap="square" lIns="0" tIns="0" rIns="0" bIns="0" rtlCol="0" anchor="t"/>
          <a:lstStyle/>
          <a:p>
            <a:pPr algn="ctr">
              <a:lnSpc>
                <a:spcPts val="1756"/>
              </a:lnSpc>
              <a:spcBef>
                <a:spcPts val="612"/>
              </a:spcBef>
              <a:buNone/>
            </a:pPr>
            <a:r>
              <a:rPr lang="en-US" sz="1320" kern="0" spc="40" dirty="0">
                <a:solidFill>
                  <a:srgbClr val="000000">
                    <a:alpha val="80000"/>
                  </a:srgbClr>
                </a:solidFill>
                <a:latin typeface="Jost*" pitchFamily="34" charset="0"/>
                <a:ea typeface="Jost*" pitchFamily="34" charset="-122"/>
                <a:cs typeface="Jost*" pitchFamily="34" charset="-120"/>
              </a:rPr>
              <a:t>Ruddys@sandiego.edu</a:t>
            </a:r>
            <a:endParaRPr lang="en-US" dirty="0"/>
          </a:p>
        </p:txBody>
      </p:sp>
      <p:sp>
        <p:nvSpPr>
          <p:cNvPr id="11" name="Object 10"/>
          <p:cNvSpPr/>
          <p:nvPr/>
        </p:nvSpPr>
        <p:spPr>
          <a:xfrm>
            <a:off x="11789002" y="6516596"/>
            <a:ext cx="209498" cy="200570"/>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xmlns="" val="0"/>
            </a:ext>
          </a:extLst>
        </p:spPr>
        <p:txBody>
          <a:bodyPr/>
          <a:lstStyle>
            <a:lvl1pPr>
              <a:defRPr sz="1100"/>
            </a:lvl1pPr>
          </a:lstStyle>
          <a:p>
            <a:fld id="{F7021451-1387-4CA6-816F-3879F97B5CBC}" type="slidenum">
              <a:rPr lang="en-US" smtClean="0"/>
              <a:t>20</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0"/>
            <a:ext cx="0" cy="274320"/>
          </a:xfrm>
          <a:prstGeom prst="rect">
            <a:avLst/>
          </a:prstGeom>
          <a:noFill/>
        </p:spPr>
      </p:sp>
      <p:sp>
        <p:nvSpPr>
          <p:cNvPr id="3" name="Object 2"/>
          <p:cNvSpPr/>
          <p:nvPr/>
        </p:nvSpPr>
        <p:spPr>
          <a:xfrm>
            <a:off x="0" y="403819"/>
            <a:ext cx="12188952" cy="426584"/>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Jost*" pitchFamily="34" charset="0"/>
                <a:ea typeface="Jost*" pitchFamily="34" charset="-122"/>
                <a:cs typeface="Jost*" pitchFamily="34" charset="-120"/>
              </a:rPr>
              <a:t>PROJECT JOURNEY</a:t>
            </a:r>
            <a:endParaRPr lang="en-US"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545" y="3738128"/>
            <a:ext cx="10798650" cy="47613"/>
          </a:xfrm>
          <a:prstGeom prst="rect">
            <a:avLst/>
          </a:prstGeom>
        </p:spPr>
      </p:pic>
      <p:sp>
        <p:nvSpPr>
          <p:cNvPr id="5" name="Object 4"/>
          <p:cNvSpPr/>
          <p:nvPr/>
        </p:nvSpPr>
        <p:spPr>
          <a:xfrm>
            <a:off x="10760559" y="3280542"/>
            <a:ext cx="952262" cy="952262"/>
          </a:xfrm>
          <a:prstGeom prst="ellipse">
            <a:avLst/>
          </a:prstGeom>
          <a:solidFill>
            <a:srgbClr val="143F9C"/>
          </a:solidFill>
        </p:spPr>
      </p:sp>
      <p:sp>
        <p:nvSpPr>
          <p:cNvPr id="6" name="Object 5"/>
          <p:cNvSpPr/>
          <p:nvPr/>
        </p:nvSpPr>
        <p:spPr>
          <a:xfrm>
            <a:off x="10712946" y="3564286"/>
            <a:ext cx="1047488" cy="388642"/>
          </a:xfrm>
          <a:prstGeom prst="rect">
            <a:avLst/>
          </a:prstGeom>
          <a:noFill/>
        </p:spPr>
        <p:txBody>
          <a:bodyPr wrap="square" lIns="0" tIns="0" rIns="0" bIns="0" rtlCol="0" anchor="ctr"/>
          <a:lstStyle/>
          <a:p>
            <a:pPr algn="ctr">
              <a:lnSpc>
                <a:spcPts val="1531"/>
              </a:lnSpc>
              <a:buNone/>
            </a:pPr>
            <a:r>
              <a:rPr lang="en-US" sz="1215" kern="0" spc="37" dirty="0">
                <a:solidFill>
                  <a:srgbClr val="FFFFFF"/>
                </a:solidFill>
                <a:latin typeface="Jost*" pitchFamily="34" charset="0"/>
                <a:ea typeface="Jost*" pitchFamily="34" charset="-122"/>
                <a:cs typeface="Jost*" pitchFamily="34" charset="-120"/>
              </a:rPr>
              <a:t>Share and Use</a:t>
            </a:r>
            <a:endParaRPr lang="en-US" dirty="0"/>
          </a:p>
        </p:txBody>
      </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0594" y="2447814"/>
            <a:ext cx="38090" cy="1333167"/>
          </a:xfrm>
          <a:prstGeom prst="rect">
            <a:avLst/>
          </a:prstGeom>
        </p:spPr>
      </p:pic>
      <p:pic>
        <p:nvPicPr>
          <p:cNvPr id="8" name="Object 7"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2983" y="3690515"/>
            <a:ext cx="133317" cy="133317"/>
          </a:xfrm>
          <a:prstGeom prst="rect">
            <a:avLst/>
          </a:prstGeom>
        </p:spPr>
      </p:pic>
      <p:pic>
        <p:nvPicPr>
          <p:cNvPr id="9" name="Object 8"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59638" y="3738128"/>
            <a:ext cx="38090" cy="1656936"/>
          </a:xfrm>
          <a:prstGeom prst="rect">
            <a:avLst/>
          </a:prstGeom>
        </p:spPr>
      </p:pic>
      <p:pic>
        <p:nvPicPr>
          <p:cNvPr id="10" name="Object 9"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12027" y="3690515"/>
            <a:ext cx="133317" cy="133317"/>
          </a:xfrm>
          <a:prstGeom prst="rect">
            <a:avLst/>
          </a:prstGeom>
        </p:spPr>
      </p:pic>
      <p:pic>
        <p:nvPicPr>
          <p:cNvPr id="11" name="Object 10"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348777" y="1671720"/>
            <a:ext cx="38090" cy="2104499"/>
          </a:xfrm>
          <a:prstGeom prst="rect">
            <a:avLst/>
          </a:prstGeom>
        </p:spPr>
      </p:pic>
      <p:pic>
        <p:nvPicPr>
          <p:cNvPr id="12" name="Object 11"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301166" y="3690515"/>
            <a:ext cx="133317" cy="133317"/>
          </a:xfrm>
          <a:prstGeom prst="rect">
            <a:avLst/>
          </a:prstGeom>
        </p:spPr>
      </p:pic>
      <p:pic>
        <p:nvPicPr>
          <p:cNvPr id="13" name="Object 12" descr="preencoded.png"/>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37920" y="3738128"/>
            <a:ext cx="38090" cy="628493"/>
          </a:xfrm>
          <a:prstGeom prst="rect">
            <a:avLst/>
          </a:prstGeom>
        </p:spPr>
      </p:pic>
      <p:pic>
        <p:nvPicPr>
          <p:cNvPr id="14" name="Object 13" descr="preencoded.png"/>
          <p:cNvPicPr>
            <a:picLocks noChangeAspect="1"/>
          </p:cNvPicPr>
          <p:nvPr/>
        </p:nvPicPr>
        <p:blipFill>
          <a:blip r:embed="rId11">
            <a:extLst>
              <a:ext uri="{96DAC541-7B7A-43D3-8B79-37D633B846F1}">
                <asvg:svgBlip xmlns:asvg="http://schemas.microsoft.com/office/drawing/2016/SVG/main" r:embed="rId19"/>
              </a:ext>
            </a:extLst>
          </a:blip>
          <a:stretch>
            <a:fillRect/>
          </a:stretch>
        </p:blipFill>
        <p:spPr>
          <a:xfrm>
            <a:off x="3090305" y="3690515"/>
            <a:ext cx="133317" cy="133317"/>
          </a:xfrm>
          <a:prstGeom prst="rect">
            <a:avLst/>
          </a:prstGeom>
        </p:spPr>
      </p:pic>
      <p:pic>
        <p:nvPicPr>
          <p:cNvPr id="15" name="Object 14" descr="preencoded.png"/>
          <p:cNvPicPr>
            <a:picLocks noChangeAspect="1"/>
          </p:cNvPicPr>
          <p:nvPr/>
        </p:nvPicPr>
        <p:blipFill>
          <a:blip r:embed="rId5">
            <a:extLst>
              <a:ext uri="{96DAC541-7B7A-43D3-8B79-37D633B846F1}">
                <asvg:svgBlip xmlns:asvg="http://schemas.microsoft.com/office/drawing/2016/SVG/main" r:embed="rId20"/>
              </a:ext>
            </a:extLst>
          </a:blip>
          <a:stretch>
            <a:fillRect/>
          </a:stretch>
        </p:blipFill>
        <p:spPr>
          <a:xfrm>
            <a:off x="3926964" y="2447814"/>
            <a:ext cx="38090" cy="1333167"/>
          </a:xfrm>
          <a:prstGeom prst="rect">
            <a:avLst/>
          </a:prstGeom>
        </p:spPr>
      </p:pic>
      <p:pic>
        <p:nvPicPr>
          <p:cNvPr id="16" name="Object 15" descr="preencoded.png"/>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879348" y="3690515"/>
            <a:ext cx="133317" cy="133317"/>
          </a:xfrm>
          <a:prstGeom prst="rect">
            <a:avLst/>
          </a:prstGeom>
        </p:spPr>
      </p:pic>
      <p:pic>
        <p:nvPicPr>
          <p:cNvPr id="17" name="Object 16" descr="preencoded.png"/>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716103" y="3738128"/>
            <a:ext cx="38090" cy="1399825"/>
          </a:xfrm>
          <a:prstGeom prst="rect">
            <a:avLst/>
          </a:prstGeom>
        </p:spPr>
      </p:pic>
      <p:pic>
        <p:nvPicPr>
          <p:cNvPr id="18" name="Object 17" descr="preencoded.png"/>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668487" y="3690515"/>
            <a:ext cx="133317" cy="133317"/>
          </a:xfrm>
          <a:prstGeom prst="rect">
            <a:avLst/>
          </a:prstGeom>
        </p:spPr>
      </p:pic>
      <p:pic>
        <p:nvPicPr>
          <p:cNvPr id="19" name="Object 18" descr="preencoded.png"/>
          <p:cNvPicPr>
            <a:picLocks noChangeAspect="1"/>
          </p:cNvPicPr>
          <p:nvPr/>
        </p:nvPicPr>
        <p:blipFill>
          <a:blip r:embed="rId13">
            <a:extLst>
              <a:ext uri="{96DAC541-7B7A-43D3-8B79-37D633B846F1}">
                <asvg:svgBlip xmlns:asvg="http://schemas.microsoft.com/office/drawing/2016/SVG/main" r:embed="rId27"/>
              </a:ext>
            </a:extLst>
          </a:blip>
          <a:stretch>
            <a:fillRect/>
          </a:stretch>
        </p:blipFill>
        <p:spPr>
          <a:xfrm>
            <a:off x="5505241" y="1671720"/>
            <a:ext cx="38090" cy="2104499"/>
          </a:xfrm>
          <a:prstGeom prst="rect">
            <a:avLst/>
          </a:prstGeom>
        </p:spPr>
      </p:pic>
      <p:pic>
        <p:nvPicPr>
          <p:cNvPr id="20" name="Object 19" descr="preencoded.png"/>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457626" y="3690515"/>
            <a:ext cx="133317" cy="133317"/>
          </a:xfrm>
          <a:prstGeom prst="rect">
            <a:avLst/>
          </a:prstGeom>
        </p:spPr>
      </p:pic>
      <p:pic>
        <p:nvPicPr>
          <p:cNvPr id="21" name="Object 20" descr="preencoded.png"/>
          <p:cNvPicPr>
            <a:picLocks noChangeAspect="1"/>
          </p:cNvPicPr>
          <p:nvPr/>
        </p:nvPicPr>
        <p:blipFill>
          <a:blip r:embed="rId17">
            <a:extLst>
              <a:ext uri="{96DAC541-7B7A-43D3-8B79-37D633B846F1}">
                <asvg:svgBlip xmlns:asvg="http://schemas.microsoft.com/office/drawing/2016/SVG/main" r:embed="rId30"/>
              </a:ext>
            </a:extLst>
          </a:blip>
          <a:stretch>
            <a:fillRect/>
          </a:stretch>
        </p:blipFill>
        <p:spPr>
          <a:xfrm>
            <a:off x="6294285" y="3738128"/>
            <a:ext cx="38090" cy="628493"/>
          </a:xfrm>
          <a:prstGeom prst="rect">
            <a:avLst/>
          </a:prstGeom>
        </p:spPr>
      </p:pic>
      <p:pic>
        <p:nvPicPr>
          <p:cNvPr id="22" name="Object 21" descr="preencoded.png"/>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246674" y="3690515"/>
            <a:ext cx="133317" cy="133317"/>
          </a:xfrm>
          <a:prstGeom prst="rect">
            <a:avLst/>
          </a:prstGeom>
        </p:spPr>
      </p:pic>
      <p:pic>
        <p:nvPicPr>
          <p:cNvPr id="23" name="Object 22" descr="preencoded.png"/>
          <p:cNvPicPr>
            <a:picLocks noChangeAspect="1"/>
          </p:cNvPicPr>
          <p:nvPr/>
        </p:nvPicPr>
        <p:blipFill>
          <a:blip r:embed="rId5">
            <a:extLst>
              <a:ext uri="{96DAC541-7B7A-43D3-8B79-37D633B846F1}">
                <asvg:svgBlip xmlns:asvg="http://schemas.microsoft.com/office/drawing/2016/SVG/main" r:embed="rId33"/>
              </a:ext>
            </a:extLst>
          </a:blip>
          <a:stretch>
            <a:fillRect/>
          </a:stretch>
        </p:blipFill>
        <p:spPr>
          <a:xfrm>
            <a:off x="7083424" y="2447814"/>
            <a:ext cx="38090" cy="1333167"/>
          </a:xfrm>
          <a:prstGeom prst="rect">
            <a:avLst/>
          </a:prstGeom>
        </p:spPr>
      </p:pic>
      <p:pic>
        <p:nvPicPr>
          <p:cNvPr id="24" name="Object 23" descr="preencoded.png"/>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7035813" y="3690515"/>
            <a:ext cx="133317" cy="133317"/>
          </a:xfrm>
          <a:prstGeom prst="rect">
            <a:avLst/>
          </a:prstGeom>
        </p:spPr>
      </p:pic>
      <p:pic>
        <p:nvPicPr>
          <p:cNvPr id="25" name="Object 24" descr="preencoded.png"/>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872563" y="3738128"/>
            <a:ext cx="38090" cy="1914046"/>
          </a:xfrm>
          <a:prstGeom prst="rect">
            <a:avLst/>
          </a:prstGeom>
        </p:spPr>
      </p:pic>
      <p:pic>
        <p:nvPicPr>
          <p:cNvPr id="26" name="Object 25" descr="preencoded.png"/>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7824952" y="3690515"/>
            <a:ext cx="133317" cy="133317"/>
          </a:xfrm>
          <a:prstGeom prst="rect">
            <a:avLst/>
          </a:prstGeom>
        </p:spPr>
      </p:pic>
      <p:pic>
        <p:nvPicPr>
          <p:cNvPr id="27" name="Object 26" descr="preencoded.png"/>
          <p:cNvPicPr>
            <a:picLocks noChangeAspect="1"/>
          </p:cNvPicPr>
          <p:nvPr/>
        </p:nvPicPr>
        <p:blipFill>
          <a:blip r:embed="rId13">
            <a:extLst>
              <a:ext uri="{96DAC541-7B7A-43D3-8B79-37D633B846F1}">
                <asvg:svgBlip xmlns:asvg="http://schemas.microsoft.com/office/drawing/2016/SVG/main" r:embed="rId40"/>
              </a:ext>
            </a:extLst>
          </a:blip>
          <a:stretch>
            <a:fillRect/>
          </a:stretch>
        </p:blipFill>
        <p:spPr>
          <a:xfrm>
            <a:off x="8661606" y="1671720"/>
            <a:ext cx="38090" cy="2104499"/>
          </a:xfrm>
          <a:prstGeom prst="rect">
            <a:avLst/>
          </a:prstGeom>
        </p:spPr>
      </p:pic>
      <p:pic>
        <p:nvPicPr>
          <p:cNvPr id="28" name="Object 27" descr="preencoded.png"/>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8613995" y="3690515"/>
            <a:ext cx="133317" cy="133317"/>
          </a:xfrm>
          <a:prstGeom prst="rect">
            <a:avLst/>
          </a:prstGeom>
        </p:spPr>
      </p:pic>
      <p:sp>
        <p:nvSpPr>
          <p:cNvPr id="29" name="Object 28"/>
          <p:cNvSpPr/>
          <p:nvPr/>
        </p:nvSpPr>
        <p:spPr>
          <a:xfrm>
            <a:off x="884334" y="2412942"/>
            <a:ext cx="1194136" cy="518090"/>
          </a:xfrm>
          <a:prstGeom prst="rect">
            <a:avLst/>
          </a:prstGeom>
          <a:noFill/>
        </p:spPr>
        <p:txBody>
          <a:bodyPr wrap="square" lIns="0" tIns="0" rIns="0" bIns="0" rtlCol="0" anchor="t"/>
          <a:lstStyle/>
          <a:p>
            <a:pPr algn="l">
              <a:lnSpc>
                <a:spcPts val="2042"/>
              </a:lnSpc>
              <a:buNone/>
            </a:pPr>
            <a:r>
              <a:rPr lang="en-US" sz="1620" b="1" kern="0" spc="49" dirty="0">
                <a:solidFill>
                  <a:srgbClr val="143F9C"/>
                </a:solidFill>
                <a:latin typeface="Jost*" pitchFamily="34" charset="0"/>
                <a:ea typeface="Jost*" pitchFamily="34" charset="-122"/>
                <a:cs typeface="Jost*" pitchFamily="34" charset="-120"/>
              </a:rPr>
              <a:t>#1</a:t>
            </a:r>
            <a:r>
              <a:rPr lang="en-US" sz="1620" kern="0" spc="49" dirty="0">
                <a:solidFill>
                  <a:srgbClr val="000000"/>
                </a:solidFill>
                <a:latin typeface="Jost*" pitchFamily="34" charset="0"/>
                <a:ea typeface="Jost*" pitchFamily="34" charset="-122"/>
                <a:cs typeface="Jost*" pitchFamily="34" charset="-120"/>
              </a:rPr>
              <a:t> Business Objective</a:t>
            </a:r>
            <a:endParaRPr lang="en-US" dirty="0"/>
          </a:p>
        </p:txBody>
      </p:sp>
      <p:sp>
        <p:nvSpPr>
          <p:cNvPr id="30" name="Object 29"/>
          <p:cNvSpPr/>
          <p:nvPr/>
        </p:nvSpPr>
        <p:spPr>
          <a:xfrm>
            <a:off x="1673442" y="4655519"/>
            <a:ext cx="2094976" cy="777135"/>
          </a:xfrm>
          <a:prstGeom prst="rect">
            <a:avLst/>
          </a:prstGeom>
          <a:noFill/>
        </p:spPr>
        <p:txBody>
          <a:bodyPr wrap="square" lIns="0" tIns="0" rIns="0" bIns="0" rtlCol="0" anchor="t"/>
          <a:lstStyle/>
          <a:p>
            <a:pPr algn="l">
              <a:lnSpc>
                <a:spcPts val="2042"/>
              </a:lnSpc>
              <a:buNone/>
            </a:pPr>
            <a:r>
              <a:rPr lang="en-US" sz="1620" b="1" kern="0" spc="49" dirty="0">
                <a:solidFill>
                  <a:srgbClr val="143F9C"/>
                </a:solidFill>
                <a:latin typeface="Jost*" pitchFamily="34" charset="0"/>
                <a:ea typeface="Jost*" pitchFamily="34" charset="-122"/>
                <a:cs typeface="Jost*" pitchFamily="34" charset="-120"/>
              </a:rPr>
              <a:t>#2 </a:t>
            </a:r>
            <a:r>
              <a:rPr lang="en-US" sz="1620" kern="0" spc="49" dirty="0">
                <a:solidFill>
                  <a:srgbClr val="000000"/>
                </a:solidFill>
                <a:latin typeface="Jost*" pitchFamily="34" charset="0"/>
                <a:ea typeface="Jost*" pitchFamily="34" charset="-122"/>
                <a:cs typeface="Jost*" pitchFamily="34" charset="-120"/>
              </a:rPr>
              <a:t>Gather Data from Kaggle to Train Various Models</a:t>
            </a:r>
            <a:endParaRPr lang="en-US" dirty="0"/>
          </a:p>
        </p:txBody>
      </p:sp>
      <p:sp>
        <p:nvSpPr>
          <p:cNvPr id="31" name="Object 30"/>
          <p:cNvSpPr/>
          <p:nvPr/>
        </p:nvSpPr>
        <p:spPr>
          <a:xfrm>
            <a:off x="2462549" y="1636849"/>
            <a:ext cx="1770255" cy="259045"/>
          </a:xfrm>
          <a:prstGeom prst="rect">
            <a:avLst/>
          </a:prstGeom>
          <a:noFill/>
        </p:spPr>
        <p:txBody>
          <a:bodyPr wrap="square" lIns="0" tIns="0" rIns="0" bIns="0" rtlCol="0" anchor="t"/>
          <a:lstStyle/>
          <a:p>
            <a:pPr algn="l">
              <a:lnSpc>
                <a:spcPts val="2042"/>
              </a:lnSpc>
              <a:buNone/>
            </a:pPr>
            <a:r>
              <a:rPr lang="en-US" sz="1620" b="1" kern="0" spc="49" dirty="0">
                <a:solidFill>
                  <a:srgbClr val="143F9C"/>
                </a:solidFill>
                <a:latin typeface="Jost*" pitchFamily="34" charset="0"/>
                <a:ea typeface="Jost*" pitchFamily="34" charset="-122"/>
                <a:cs typeface="Jost*" pitchFamily="34" charset="-120"/>
              </a:rPr>
              <a:t>#3 </a:t>
            </a:r>
            <a:r>
              <a:rPr lang="en-US" sz="1620" kern="0" spc="49" dirty="0">
                <a:solidFill>
                  <a:srgbClr val="000000"/>
                </a:solidFill>
                <a:latin typeface="Jost*" pitchFamily="34" charset="0"/>
                <a:ea typeface="Jost*" pitchFamily="34" charset="-122"/>
                <a:cs typeface="Jost*" pitchFamily="34" charset="-120"/>
              </a:rPr>
              <a:t>Data Cleaning</a:t>
            </a:r>
            <a:endParaRPr lang="en-US" dirty="0"/>
          </a:p>
        </p:txBody>
      </p:sp>
      <p:sp>
        <p:nvSpPr>
          <p:cNvPr id="32" name="Object 31"/>
          <p:cNvSpPr/>
          <p:nvPr/>
        </p:nvSpPr>
        <p:spPr>
          <a:xfrm>
            <a:off x="3251657" y="3879426"/>
            <a:ext cx="1380229" cy="518090"/>
          </a:xfrm>
          <a:prstGeom prst="rect">
            <a:avLst/>
          </a:prstGeom>
          <a:noFill/>
        </p:spPr>
        <p:txBody>
          <a:bodyPr wrap="square" lIns="0" tIns="0" rIns="0" bIns="0" rtlCol="0" anchor="t"/>
          <a:lstStyle/>
          <a:p>
            <a:pPr algn="l">
              <a:lnSpc>
                <a:spcPts val="2042"/>
              </a:lnSpc>
              <a:buNone/>
            </a:pPr>
            <a:r>
              <a:rPr lang="en-US" sz="1620" b="1" kern="0" spc="49" dirty="0">
                <a:solidFill>
                  <a:srgbClr val="143F9C"/>
                </a:solidFill>
                <a:latin typeface="Jost*" pitchFamily="34" charset="0"/>
                <a:ea typeface="Jost*" pitchFamily="34" charset="-122"/>
                <a:cs typeface="Jost*" pitchFamily="34" charset="-120"/>
              </a:rPr>
              <a:t>#4 </a:t>
            </a:r>
            <a:r>
              <a:rPr lang="en-US" sz="1620" kern="0" spc="49" dirty="0">
                <a:solidFill>
                  <a:srgbClr val="000000"/>
                </a:solidFill>
                <a:latin typeface="Jost*" pitchFamily="34" charset="0"/>
                <a:ea typeface="Jost*" pitchFamily="34" charset="-122"/>
                <a:cs typeface="Jost*" pitchFamily="34" charset="-120"/>
              </a:rPr>
              <a:t>EDA Processing</a:t>
            </a:r>
            <a:endParaRPr lang="en-US" dirty="0"/>
          </a:p>
        </p:txBody>
      </p:sp>
      <p:sp>
        <p:nvSpPr>
          <p:cNvPr id="33" name="Object 32"/>
          <p:cNvSpPr/>
          <p:nvPr/>
        </p:nvSpPr>
        <p:spPr>
          <a:xfrm>
            <a:off x="4040765" y="2412942"/>
            <a:ext cx="1313943" cy="1036180"/>
          </a:xfrm>
          <a:prstGeom prst="rect">
            <a:avLst/>
          </a:prstGeom>
          <a:noFill/>
        </p:spPr>
        <p:txBody>
          <a:bodyPr wrap="square" lIns="0" tIns="0" rIns="0" bIns="0" rtlCol="0" anchor="t"/>
          <a:lstStyle/>
          <a:p>
            <a:pPr algn="l">
              <a:lnSpc>
                <a:spcPts val="2042"/>
              </a:lnSpc>
              <a:buNone/>
            </a:pPr>
            <a:r>
              <a:rPr lang="en-US" sz="1620" b="1" kern="0" spc="49" dirty="0">
                <a:solidFill>
                  <a:srgbClr val="143F9C"/>
                </a:solidFill>
                <a:latin typeface="Jost*" pitchFamily="34" charset="0"/>
                <a:ea typeface="Jost*" pitchFamily="34" charset="-122"/>
                <a:cs typeface="Jost*" pitchFamily="34" charset="-120"/>
              </a:rPr>
              <a:t>#5 </a:t>
            </a:r>
            <a:r>
              <a:rPr lang="en-US" sz="1620" kern="0" spc="49" dirty="0">
                <a:solidFill>
                  <a:srgbClr val="000000"/>
                </a:solidFill>
                <a:latin typeface="Jost*" pitchFamily="34" charset="0"/>
                <a:ea typeface="Jost*" pitchFamily="34" charset="-122"/>
                <a:cs typeface="Jost*" pitchFamily="34" charset="-120"/>
              </a:rPr>
              <a:t>Data Pre-processing, Text Tokenizing</a:t>
            </a:r>
            <a:endParaRPr lang="en-US" dirty="0"/>
          </a:p>
        </p:txBody>
      </p:sp>
      <p:sp>
        <p:nvSpPr>
          <p:cNvPr id="34" name="Object 33"/>
          <p:cNvSpPr/>
          <p:nvPr/>
        </p:nvSpPr>
        <p:spPr>
          <a:xfrm>
            <a:off x="4829872" y="4655519"/>
            <a:ext cx="1843579" cy="518090"/>
          </a:xfrm>
          <a:prstGeom prst="rect">
            <a:avLst/>
          </a:prstGeom>
          <a:noFill/>
        </p:spPr>
        <p:txBody>
          <a:bodyPr wrap="square" lIns="0" tIns="0" rIns="0" bIns="0" rtlCol="0" anchor="t"/>
          <a:lstStyle/>
          <a:p>
            <a:pPr algn="l">
              <a:lnSpc>
                <a:spcPts val="2042"/>
              </a:lnSpc>
              <a:buNone/>
            </a:pPr>
            <a:r>
              <a:rPr lang="en-US" sz="1620" b="1" kern="0" spc="49" dirty="0">
                <a:solidFill>
                  <a:srgbClr val="143F9C"/>
                </a:solidFill>
                <a:latin typeface="Jost*" pitchFamily="34" charset="0"/>
                <a:ea typeface="Jost*" pitchFamily="34" charset="-122"/>
                <a:cs typeface="Jost*" pitchFamily="34" charset="-120"/>
              </a:rPr>
              <a:t>#6</a:t>
            </a:r>
            <a:r>
              <a:rPr lang="en-US" sz="1620" kern="0" spc="49" dirty="0">
                <a:solidFill>
                  <a:srgbClr val="000000"/>
                </a:solidFill>
                <a:latin typeface="Jost*" pitchFamily="34" charset="0"/>
                <a:ea typeface="Jost*" pitchFamily="34" charset="-122"/>
                <a:cs typeface="Jost*" pitchFamily="34" charset="-120"/>
              </a:rPr>
              <a:t> Deep Learning Modeling</a:t>
            </a:r>
            <a:endParaRPr lang="en-US" dirty="0"/>
          </a:p>
        </p:txBody>
      </p:sp>
      <p:sp>
        <p:nvSpPr>
          <p:cNvPr id="35" name="Object 34"/>
          <p:cNvSpPr/>
          <p:nvPr/>
        </p:nvSpPr>
        <p:spPr>
          <a:xfrm>
            <a:off x="5618980" y="1636849"/>
            <a:ext cx="2084501" cy="518090"/>
          </a:xfrm>
          <a:prstGeom prst="rect">
            <a:avLst/>
          </a:prstGeom>
          <a:noFill/>
        </p:spPr>
        <p:txBody>
          <a:bodyPr wrap="square" lIns="0" tIns="0" rIns="0" bIns="0" rtlCol="0" anchor="t"/>
          <a:lstStyle/>
          <a:p>
            <a:pPr algn="l">
              <a:lnSpc>
                <a:spcPts val="2042"/>
              </a:lnSpc>
              <a:buNone/>
            </a:pPr>
            <a:r>
              <a:rPr lang="en-US" sz="1620" b="1" kern="0" spc="49" dirty="0">
                <a:solidFill>
                  <a:srgbClr val="143F9C"/>
                </a:solidFill>
                <a:latin typeface="Jost*" pitchFamily="34" charset="0"/>
                <a:ea typeface="Jost*" pitchFamily="34" charset="-122"/>
                <a:cs typeface="Jost*" pitchFamily="34" charset="-120"/>
              </a:rPr>
              <a:t>#7 </a:t>
            </a:r>
            <a:r>
              <a:rPr lang="en-US" sz="1620" kern="0" spc="49" dirty="0">
                <a:solidFill>
                  <a:srgbClr val="000000"/>
                </a:solidFill>
                <a:latin typeface="Jost*" pitchFamily="34" charset="0"/>
                <a:ea typeface="Jost*" pitchFamily="34" charset="-122"/>
                <a:cs typeface="Jost*" pitchFamily="34" charset="-120"/>
              </a:rPr>
              <a:t>Classical Algorithms Modeling</a:t>
            </a:r>
            <a:endParaRPr lang="en-US" dirty="0"/>
          </a:p>
        </p:txBody>
      </p:sp>
      <p:sp>
        <p:nvSpPr>
          <p:cNvPr id="36" name="Object 35"/>
          <p:cNvSpPr/>
          <p:nvPr/>
        </p:nvSpPr>
        <p:spPr>
          <a:xfrm>
            <a:off x="6408088" y="3879426"/>
            <a:ext cx="1319017" cy="518090"/>
          </a:xfrm>
          <a:prstGeom prst="rect">
            <a:avLst/>
          </a:prstGeom>
          <a:noFill/>
        </p:spPr>
        <p:txBody>
          <a:bodyPr wrap="square" lIns="0" tIns="0" rIns="0" bIns="0" rtlCol="0" anchor="t"/>
          <a:lstStyle/>
          <a:p>
            <a:pPr algn="l">
              <a:lnSpc>
                <a:spcPts val="2042"/>
              </a:lnSpc>
              <a:buNone/>
            </a:pPr>
            <a:r>
              <a:rPr lang="en-US" sz="1620" b="1" kern="0" spc="49" dirty="0">
                <a:solidFill>
                  <a:srgbClr val="143F9C"/>
                </a:solidFill>
                <a:latin typeface="Jost*" pitchFamily="34" charset="0"/>
                <a:ea typeface="Jost*" pitchFamily="34" charset="-122"/>
                <a:cs typeface="Jost*" pitchFamily="34" charset="-120"/>
              </a:rPr>
              <a:t>#8</a:t>
            </a:r>
            <a:r>
              <a:rPr lang="en-US" sz="1620" kern="0" spc="49" dirty="0">
                <a:solidFill>
                  <a:srgbClr val="000000"/>
                </a:solidFill>
                <a:latin typeface="Jost*" pitchFamily="34" charset="0"/>
                <a:ea typeface="Jost*" pitchFamily="34" charset="-122"/>
                <a:cs typeface="Jost*" pitchFamily="34" charset="-120"/>
              </a:rPr>
              <a:t> Model Evaluation</a:t>
            </a:r>
            <a:endParaRPr lang="en-US" dirty="0"/>
          </a:p>
        </p:txBody>
      </p:sp>
      <p:sp>
        <p:nvSpPr>
          <p:cNvPr id="37" name="Object 36"/>
          <p:cNvSpPr/>
          <p:nvPr/>
        </p:nvSpPr>
        <p:spPr>
          <a:xfrm>
            <a:off x="7197195" y="2412942"/>
            <a:ext cx="1262878" cy="1036180"/>
          </a:xfrm>
          <a:prstGeom prst="rect">
            <a:avLst/>
          </a:prstGeom>
          <a:noFill/>
        </p:spPr>
        <p:txBody>
          <a:bodyPr wrap="square" lIns="0" tIns="0" rIns="0" bIns="0" rtlCol="0" anchor="t"/>
          <a:lstStyle/>
          <a:p>
            <a:pPr algn="l">
              <a:lnSpc>
                <a:spcPts val="2042"/>
              </a:lnSpc>
              <a:buNone/>
            </a:pPr>
            <a:r>
              <a:rPr lang="en-US" sz="1620" b="1" kern="0" spc="49" dirty="0">
                <a:solidFill>
                  <a:srgbClr val="143F9C"/>
                </a:solidFill>
                <a:latin typeface="Jost*" pitchFamily="34" charset="0"/>
                <a:ea typeface="Jost*" pitchFamily="34" charset="-122"/>
                <a:cs typeface="Jost*" pitchFamily="34" charset="-120"/>
              </a:rPr>
              <a:t>#9</a:t>
            </a:r>
            <a:r>
              <a:rPr lang="en-US" sz="1620" kern="0" spc="49" dirty="0">
                <a:solidFill>
                  <a:srgbClr val="000000"/>
                </a:solidFill>
                <a:latin typeface="Jost*" pitchFamily="34" charset="0"/>
                <a:ea typeface="Jost*" pitchFamily="34" charset="-122"/>
                <a:cs typeface="Jost*" pitchFamily="34" charset="-120"/>
              </a:rPr>
              <a:t> Web Scraping Aljazeera News </a:t>
            </a:r>
            <a:endParaRPr lang="en-US" dirty="0"/>
          </a:p>
        </p:txBody>
      </p:sp>
      <p:sp>
        <p:nvSpPr>
          <p:cNvPr id="38" name="Object 37"/>
          <p:cNvSpPr/>
          <p:nvPr/>
        </p:nvSpPr>
        <p:spPr>
          <a:xfrm>
            <a:off x="7986303" y="4655519"/>
            <a:ext cx="1948328" cy="1036180"/>
          </a:xfrm>
          <a:prstGeom prst="rect">
            <a:avLst/>
          </a:prstGeom>
          <a:noFill/>
        </p:spPr>
        <p:txBody>
          <a:bodyPr wrap="square" lIns="0" tIns="0" rIns="0" bIns="0" rtlCol="0" anchor="t"/>
          <a:lstStyle/>
          <a:p>
            <a:pPr algn="l">
              <a:lnSpc>
                <a:spcPts val="2042"/>
              </a:lnSpc>
              <a:buNone/>
            </a:pPr>
            <a:r>
              <a:rPr lang="en-US" sz="1620" b="1" kern="0" spc="49" dirty="0">
                <a:solidFill>
                  <a:srgbClr val="143F9C"/>
                </a:solidFill>
                <a:latin typeface="Jost*" pitchFamily="34" charset="0"/>
                <a:ea typeface="Jost*" pitchFamily="34" charset="-122"/>
                <a:cs typeface="Jost*" pitchFamily="34" charset="-120"/>
              </a:rPr>
              <a:t>#10</a:t>
            </a:r>
            <a:r>
              <a:rPr lang="en-US" sz="1620" kern="0" spc="49" dirty="0">
                <a:solidFill>
                  <a:srgbClr val="000000"/>
                </a:solidFill>
                <a:latin typeface="Jost*" pitchFamily="34" charset="0"/>
                <a:ea typeface="Jost*" pitchFamily="34" charset="-122"/>
                <a:cs typeface="Jost*" pitchFamily="34" charset="-120"/>
              </a:rPr>
              <a:t> Deploy Top Model on Aljazeera News for News detection</a:t>
            </a:r>
            <a:endParaRPr lang="en-US" dirty="0"/>
          </a:p>
        </p:txBody>
      </p:sp>
      <p:sp>
        <p:nvSpPr>
          <p:cNvPr id="39" name="Object 38"/>
          <p:cNvSpPr/>
          <p:nvPr/>
        </p:nvSpPr>
        <p:spPr>
          <a:xfrm>
            <a:off x="8775411" y="1636849"/>
            <a:ext cx="2555053" cy="259045"/>
          </a:xfrm>
          <a:prstGeom prst="rect">
            <a:avLst/>
          </a:prstGeom>
          <a:noFill/>
        </p:spPr>
        <p:txBody>
          <a:bodyPr wrap="square" lIns="0" tIns="0" rIns="0" bIns="0" rtlCol="0" anchor="t"/>
          <a:lstStyle/>
          <a:p>
            <a:pPr algn="l">
              <a:lnSpc>
                <a:spcPts val="2042"/>
              </a:lnSpc>
              <a:buNone/>
            </a:pPr>
            <a:r>
              <a:rPr lang="en-US" sz="1620" b="1" kern="0" spc="49" dirty="0">
                <a:solidFill>
                  <a:srgbClr val="143F9C"/>
                </a:solidFill>
                <a:latin typeface="Jost*" pitchFamily="34" charset="0"/>
                <a:ea typeface="Jost*" pitchFamily="34" charset="-122"/>
                <a:cs typeface="Jost*" pitchFamily="34" charset="-120"/>
              </a:rPr>
              <a:t>#11</a:t>
            </a:r>
            <a:r>
              <a:rPr lang="en-US" sz="1620" kern="0" spc="49" dirty="0">
                <a:solidFill>
                  <a:srgbClr val="000000"/>
                </a:solidFill>
                <a:latin typeface="Jost*" pitchFamily="34" charset="0"/>
                <a:ea typeface="Jost*" pitchFamily="34" charset="-122"/>
                <a:cs typeface="Jost*" pitchFamily="34" charset="-120"/>
              </a:rPr>
              <a:t> Topic Modeling</a:t>
            </a:r>
            <a:endParaRPr lang="en-US" dirty="0"/>
          </a:p>
        </p:txBody>
      </p:sp>
      <p:sp>
        <p:nvSpPr>
          <p:cNvPr id="40" name="Object 39"/>
          <p:cNvSpPr/>
          <p:nvPr/>
        </p:nvSpPr>
        <p:spPr>
          <a:xfrm>
            <a:off x="11874706" y="6516596"/>
            <a:ext cx="123794" cy="200570"/>
          </a:xfrm>
          <a:prstGeom prst="rect">
            <a:avLst/>
          </a:prstGeom>
          <a:noFill/>
        </p:spPr>
      </p:sp>
      <p:sp>
        <p:nvSpPr>
          <p:cNvPr id="41"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xmlns="" val="0"/>
            </a:ext>
          </a:extLst>
        </p:spPr>
        <p:txBody>
          <a:bodyPr/>
          <a:lstStyle>
            <a:lvl1pPr>
              <a:defRPr sz="1100"/>
            </a:lvl1pPr>
          </a:lstStyle>
          <a:p>
            <a:fld id="{F7021451-1387-4CA6-816F-3879F97B5CBC}" type="slidenum">
              <a:rPr lang="en-US" smtClean="0"/>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403819"/>
            <a:ext cx="12188952" cy="426584"/>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Jost*" pitchFamily="34" charset="0"/>
                <a:ea typeface="Jost*" pitchFamily="34" charset="-122"/>
                <a:cs typeface="Jost*" pitchFamily="34" charset="-120"/>
              </a:rPr>
              <a:t>DATA STRUCTURE</a:t>
            </a:r>
            <a:endParaRPr lang="en-US" dirty="0"/>
          </a:p>
        </p:txBody>
      </p:sp>
      <p:sp>
        <p:nvSpPr>
          <p:cNvPr id="3" name="Object 2"/>
          <p:cNvSpPr/>
          <p:nvPr/>
        </p:nvSpPr>
        <p:spPr>
          <a:xfrm>
            <a:off x="571357" y="1113998"/>
            <a:ext cx="11998500" cy="323918"/>
          </a:xfrm>
          <a:prstGeom prst="rect">
            <a:avLst/>
          </a:prstGeom>
          <a:noFill/>
        </p:spPr>
        <p:txBody>
          <a:bodyPr wrap="square" lIns="0" tIns="0" rIns="0" bIns="0" rtlCol="0" anchor="t"/>
          <a:lstStyle/>
          <a:p>
            <a:pPr algn="l">
              <a:lnSpc>
                <a:spcPts val="2552"/>
              </a:lnSpc>
              <a:buNone/>
            </a:pPr>
            <a:r>
              <a:rPr lang="en-US" sz="2025" b="1" kern="0" spc="61" dirty="0">
                <a:solidFill>
                  <a:srgbClr val="000000"/>
                </a:solidFill>
                <a:latin typeface="Jost*" pitchFamily="34" charset="0"/>
                <a:ea typeface="Jost*" pitchFamily="34" charset="-122"/>
                <a:cs typeface="Jost*" pitchFamily="34" charset="-120"/>
              </a:rPr>
              <a:t>Data Preparation and Structure </a:t>
            </a:r>
            <a:endParaRPr lang="en-US" dirty="0"/>
          </a:p>
        </p:txBody>
      </p:sp>
      <p:pic>
        <p:nvPicPr>
          <p:cNvPr id="4" name="Object 3"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2137" y="1228418"/>
            <a:ext cx="6084953" cy="3037715"/>
          </a:xfrm>
          <a:prstGeom prst="rect">
            <a:avLst/>
          </a:prstGeom>
        </p:spPr>
      </p:pic>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1287" y="1228419"/>
            <a:ext cx="6066282" cy="3023633"/>
          </a:xfrm>
          <a:prstGeom prst="rect">
            <a:avLst/>
          </a:prstGeom>
        </p:spPr>
      </p:pic>
      <p:sp>
        <p:nvSpPr>
          <p:cNvPr id="6" name="Object 5"/>
          <p:cNvSpPr/>
          <p:nvPr/>
        </p:nvSpPr>
        <p:spPr>
          <a:xfrm>
            <a:off x="5742139" y="1228418"/>
            <a:ext cx="1213424" cy="839898"/>
          </a:xfrm>
          <a:prstGeom prst="rect">
            <a:avLst/>
          </a:prstGeom>
          <a:noFill/>
        </p:spPr>
        <p:txBody>
          <a:bodyPr wrap="square" rtlCol="0" anchor="ctr">
            <a:normAutofit fontScale="85000" lnSpcReduction="20000"/>
          </a:bodyPr>
          <a:lstStyle/>
          <a:p>
            <a:pPr algn="ctr">
              <a:buNone/>
            </a:pPr>
            <a:r>
              <a:rPr lang="en-US" sz="2000" dirty="0">
                <a:solidFill>
                  <a:srgbClr val="FFFFFF"/>
                </a:solidFill>
                <a:latin typeface="Jost* Light" pitchFamily="34" charset="0"/>
                <a:ea typeface="Jost* Light" pitchFamily="34" charset="-122"/>
                <a:cs typeface="Jost* Light" pitchFamily="34" charset="-120"/>
              </a:rPr>
              <a:t>ID </a:t>
            </a:r>
            <a:endParaRPr lang="en-US" dirty="0"/>
          </a:p>
        </p:txBody>
      </p:sp>
      <p:sp>
        <p:nvSpPr>
          <p:cNvPr id="7" name="Object 6"/>
          <p:cNvSpPr/>
          <p:nvPr/>
        </p:nvSpPr>
        <p:spPr>
          <a:xfrm>
            <a:off x="5742139" y="2068316"/>
            <a:ext cx="1213424" cy="839898"/>
          </a:xfrm>
          <a:prstGeom prst="rect">
            <a:avLst/>
          </a:prstGeom>
          <a:noFill/>
        </p:spPr>
        <p:txBody>
          <a:bodyPr wrap="square" rtlCol="0" anchor="ctr">
            <a:normAutofit fontScale="85000" lnSpcReduction="20000"/>
          </a:bodyPr>
          <a:lstStyle/>
          <a:p>
            <a:pPr algn="l">
              <a:buNone/>
            </a:pPr>
            <a:r>
              <a:rPr lang="en-US" sz="2000" dirty="0">
                <a:solidFill>
                  <a:srgbClr val="000000"/>
                </a:solidFill>
                <a:latin typeface="Jost* Light" pitchFamily="34" charset="0"/>
                <a:ea typeface="Jost* Light" pitchFamily="34" charset="-122"/>
                <a:cs typeface="Jost* Light" pitchFamily="34" charset="-120"/>
              </a:rPr>
              <a:t>1</a:t>
            </a:r>
            <a:endParaRPr lang="en-US" dirty="0"/>
          </a:p>
        </p:txBody>
      </p:sp>
      <p:sp>
        <p:nvSpPr>
          <p:cNvPr id="8" name="Object 7"/>
          <p:cNvSpPr/>
          <p:nvPr/>
        </p:nvSpPr>
        <p:spPr>
          <a:xfrm>
            <a:off x="5742139" y="2908215"/>
            <a:ext cx="1213424" cy="839898"/>
          </a:xfrm>
          <a:prstGeom prst="rect">
            <a:avLst/>
          </a:prstGeom>
          <a:noFill/>
        </p:spPr>
        <p:txBody>
          <a:bodyPr wrap="square" rtlCol="0" anchor="ctr">
            <a:normAutofit fontScale="85000" lnSpcReduction="20000"/>
          </a:bodyPr>
          <a:lstStyle/>
          <a:p>
            <a:pPr algn="l">
              <a:buNone/>
            </a:pPr>
            <a:r>
              <a:rPr lang="en-US" sz="2000" dirty="0">
                <a:solidFill>
                  <a:srgbClr val="000000"/>
                </a:solidFill>
                <a:latin typeface="Jost* Light" pitchFamily="34" charset="0"/>
                <a:ea typeface="Jost* Light" pitchFamily="34" charset="-122"/>
                <a:cs typeface="Jost* Light" pitchFamily="34" charset="-120"/>
              </a:rPr>
              <a:t>2</a:t>
            </a:r>
            <a:endParaRPr lang="en-US" dirty="0"/>
          </a:p>
        </p:txBody>
      </p:sp>
      <p:sp>
        <p:nvSpPr>
          <p:cNvPr id="9" name="Object 8"/>
          <p:cNvSpPr/>
          <p:nvPr/>
        </p:nvSpPr>
        <p:spPr>
          <a:xfrm>
            <a:off x="6955563" y="1228418"/>
            <a:ext cx="1213424" cy="839898"/>
          </a:xfrm>
          <a:prstGeom prst="rect">
            <a:avLst/>
          </a:prstGeom>
          <a:noFill/>
        </p:spPr>
        <p:txBody>
          <a:bodyPr wrap="square" rtlCol="0" anchor="ctr">
            <a:normAutofit fontScale="85000" lnSpcReduction="20000"/>
          </a:bodyPr>
          <a:lstStyle/>
          <a:p>
            <a:pPr algn="ctr">
              <a:buNone/>
            </a:pPr>
            <a:r>
              <a:rPr lang="en-US" sz="2000" dirty="0">
                <a:solidFill>
                  <a:srgbClr val="FFFFFF"/>
                </a:solidFill>
                <a:latin typeface="Jost* Light" pitchFamily="34" charset="0"/>
                <a:ea typeface="Jost* Light" pitchFamily="34" charset="-122"/>
                <a:cs typeface="Jost* Light" pitchFamily="34" charset="-120"/>
              </a:rPr>
              <a:t>Title</a:t>
            </a:r>
            <a:endParaRPr lang="en-US" dirty="0"/>
          </a:p>
        </p:txBody>
      </p:sp>
      <p:sp>
        <p:nvSpPr>
          <p:cNvPr id="10" name="Object 9"/>
          <p:cNvSpPr/>
          <p:nvPr/>
        </p:nvSpPr>
        <p:spPr>
          <a:xfrm>
            <a:off x="6955563" y="2068316"/>
            <a:ext cx="1213424" cy="839898"/>
          </a:xfrm>
          <a:prstGeom prst="rect">
            <a:avLst/>
          </a:prstGeom>
          <a:noFill/>
        </p:spPr>
        <p:txBody>
          <a:bodyPr wrap="square" rtlCol="0" anchor="ctr">
            <a:normAutofit fontScale="85000" lnSpcReduction="20000"/>
          </a:bodyPr>
          <a:lstStyle/>
          <a:p>
            <a:pPr algn="ctr">
              <a:buNone/>
            </a:pPr>
            <a:r>
              <a:rPr lang="en-US" sz="1100" dirty="0">
                <a:solidFill>
                  <a:srgbClr val="000000"/>
                </a:solidFill>
                <a:latin typeface="Jost* Light" pitchFamily="34" charset="0"/>
                <a:ea typeface="Jost* Light" pitchFamily="34" charset="-122"/>
                <a:cs typeface="Jost* Light" pitchFamily="34" charset="-120"/>
              </a:rPr>
              <a:t>House Dem Aide: We Didn't Even See Comey's Let.....</a:t>
            </a:r>
            <a:endParaRPr lang="en-US" dirty="0"/>
          </a:p>
        </p:txBody>
      </p:sp>
      <p:sp>
        <p:nvSpPr>
          <p:cNvPr id="11" name="Object 10"/>
          <p:cNvSpPr/>
          <p:nvPr/>
        </p:nvSpPr>
        <p:spPr>
          <a:xfrm>
            <a:off x="6955563" y="2908215"/>
            <a:ext cx="1213424" cy="839898"/>
          </a:xfrm>
          <a:prstGeom prst="rect">
            <a:avLst/>
          </a:prstGeom>
          <a:noFill/>
        </p:spPr>
        <p:txBody>
          <a:bodyPr wrap="square" rtlCol="0" anchor="ctr">
            <a:normAutofit fontScale="85000" lnSpcReduction="20000"/>
          </a:bodyPr>
          <a:lstStyle/>
          <a:p>
            <a:pPr algn="ctr">
              <a:buNone/>
            </a:pPr>
            <a:r>
              <a:rPr lang="en-US" sz="1100" dirty="0">
                <a:solidFill>
                  <a:srgbClr val="000000"/>
                </a:solidFill>
                <a:latin typeface="Jost* Light" pitchFamily="34" charset="0"/>
                <a:ea typeface="Jost* Light" pitchFamily="34" charset="-122"/>
                <a:cs typeface="Jost* Light" pitchFamily="34" charset="-120"/>
              </a:rPr>
              <a:t>FLYNN: Hillary Clinton, Big Woman on Campus</a:t>
            </a:r>
            <a:endParaRPr lang="en-US" dirty="0"/>
          </a:p>
        </p:txBody>
      </p:sp>
      <p:sp>
        <p:nvSpPr>
          <p:cNvPr id="12" name="Object 11"/>
          <p:cNvSpPr/>
          <p:nvPr/>
        </p:nvSpPr>
        <p:spPr>
          <a:xfrm>
            <a:off x="8168987" y="1228418"/>
            <a:ext cx="1213424" cy="839898"/>
          </a:xfrm>
          <a:prstGeom prst="rect">
            <a:avLst/>
          </a:prstGeom>
          <a:noFill/>
        </p:spPr>
        <p:txBody>
          <a:bodyPr wrap="square" rtlCol="0" anchor="ctr">
            <a:normAutofit fontScale="85000" lnSpcReduction="20000"/>
          </a:bodyPr>
          <a:lstStyle/>
          <a:p>
            <a:pPr algn="ctr">
              <a:buNone/>
            </a:pPr>
            <a:r>
              <a:rPr lang="en-US" sz="2000" dirty="0">
                <a:solidFill>
                  <a:srgbClr val="FFFFFF"/>
                </a:solidFill>
                <a:latin typeface="Jost* Light" pitchFamily="34" charset="0"/>
                <a:ea typeface="Jost* Light" pitchFamily="34" charset="-122"/>
                <a:cs typeface="Jost* Light" pitchFamily="34" charset="-120"/>
              </a:rPr>
              <a:t>Author</a:t>
            </a:r>
            <a:endParaRPr lang="en-US" dirty="0"/>
          </a:p>
        </p:txBody>
      </p:sp>
      <p:sp>
        <p:nvSpPr>
          <p:cNvPr id="13" name="Object 12"/>
          <p:cNvSpPr/>
          <p:nvPr/>
        </p:nvSpPr>
        <p:spPr>
          <a:xfrm>
            <a:off x="8168987" y="2068316"/>
            <a:ext cx="1213424" cy="839898"/>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Jost* Light" pitchFamily="34" charset="0"/>
                <a:ea typeface="Jost* Light" pitchFamily="34" charset="-122"/>
                <a:cs typeface="Jost* Light" pitchFamily="34" charset="-120"/>
              </a:rPr>
              <a:t>Darrell Lucus</a:t>
            </a:r>
            <a:endParaRPr lang="en-US" dirty="0"/>
          </a:p>
        </p:txBody>
      </p:sp>
      <p:sp>
        <p:nvSpPr>
          <p:cNvPr id="14" name="Object 13"/>
          <p:cNvSpPr/>
          <p:nvPr/>
        </p:nvSpPr>
        <p:spPr>
          <a:xfrm>
            <a:off x="8168987" y="2908215"/>
            <a:ext cx="1213424" cy="839898"/>
          </a:xfrm>
          <a:prstGeom prst="rect">
            <a:avLst/>
          </a:prstGeom>
          <a:noFill/>
        </p:spPr>
        <p:txBody>
          <a:bodyPr wrap="square" rtlCol="0" anchor="ctr">
            <a:normAutofit fontScale="85000" lnSpcReduction="20000"/>
          </a:bodyPr>
          <a:lstStyle/>
          <a:p>
            <a:pPr algn="ctr">
              <a:buNone/>
            </a:pPr>
            <a:r>
              <a:rPr lang="en-US" sz="1600" dirty="0">
                <a:solidFill>
                  <a:srgbClr val="000000"/>
                </a:solidFill>
                <a:latin typeface="Jost* Light" pitchFamily="34" charset="0"/>
                <a:ea typeface="Jost* Light" pitchFamily="34" charset="-122"/>
                <a:cs typeface="Jost* Light" pitchFamily="34" charset="-120"/>
              </a:rPr>
              <a:t>Daniel J. Flynn</a:t>
            </a:r>
            <a:endParaRPr lang="en-US" dirty="0"/>
          </a:p>
        </p:txBody>
      </p:sp>
      <p:sp>
        <p:nvSpPr>
          <p:cNvPr id="15" name="Object 14"/>
          <p:cNvSpPr/>
          <p:nvPr/>
        </p:nvSpPr>
        <p:spPr>
          <a:xfrm>
            <a:off x="9382412" y="1228418"/>
            <a:ext cx="1213424" cy="839898"/>
          </a:xfrm>
          <a:prstGeom prst="rect">
            <a:avLst/>
          </a:prstGeom>
          <a:noFill/>
        </p:spPr>
        <p:txBody>
          <a:bodyPr wrap="square" rtlCol="0" anchor="ctr">
            <a:normAutofit fontScale="85000" lnSpcReduction="20000"/>
          </a:bodyPr>
          <a:lstStyle/>
          <a:p>
            <a:pPr algn="ctr">
              <a:buNone/>
            </a:pPr>
            <a:r>
              <a:rPr lang="en-US" sz="2000" dirty="0">
                <a:solidFill>
                  <a:srgbClr val="FFFFFF"/>
                </a:solidFill>
                <a:latin typeface="Jost* Light" pitchFamily="34" charset="0"/>
                <a:ea typeface="Jost* Light" pitchFamily="34" charset="-122"/>
                <a:cs typeface="Jost* Light" pitchFamily="34" charset="-120"/>
              </a:rPr>
              <a:t>Text</a:t>
            </a:r>
            <a:endParaRPr lang="en-US" dirty="0"/>
          </a:p>
        </p:txBody>
      </p:sp>
      <p:sp>
        <p:nvSpPr>
          <p:cNvPr id="16" name="Object 15"/>
          <p:cNvSpPr/>
          <p:nvPr/>
        </p:nvSpPr>
        <p:spPr>
          <a:xfrm>
            <a:off x="9382412" y="2068316"/>
            <a:ext cx="1213424" cy="839898"/>
          </a:xfrm>
          <a:prstGeom prst="rect">
            <a:avLst/>
          </a:prstGeom>
          <a:noFill/>
        </p:spPr>
        <p:txBody>
          <a:bodyPr wrap="square" rtlCol="0" anchor="ctr">
            <a:normAutofit fontScale="85000" lnSpcReduction="20000"/>
          </a:bodyPr>
          <a:lstStyle/>
          <a:p>
            <a:pPr algn="ctr">
              <a:buNone/>
            </a:pPr>
            <a:r>
              <a:rPr lang="en-US" sz="1100" dirty="0">
                <a:solidFill>
                  <a:srgbClr val="000000"/>
                </a:solidFill>
                <a:latin typeface="Jost* Light" pitchFamily="34" charset="0"/>
                <a:ea typeface="Jost* Light" pitchFamily="34" charset="-122"/>
                <a:cs typeface="Jost* Light" pitchFamily="34" charset="-120"/>
              </a:rPr>
              <a:t>House Dem Aide: We Didn't Even See Comey's Let.....</a:t>
            </a:r>
            <a:endParaRPr lang="en-US" dirty="0"/>
          </a:p>
        </p:txBody>
      </p:sp>
      <p:sp>
        <p:nvSpPr>
          <p:cNvPr id="17" name="Object 16"/>
          <p:cNvSpPr/>
          <p:nvPr/>
        </p:nvSpPr>
        <p:spPr>
          <a:xfrm>
            <a:off x="9382412" y="2908215"/>
            <a:ext cx="1213424" cy="839898"/>
          </a:xfrm>
          <a:prstGeom prst="rect">
            <a:avLst/>
          </a:prstGeom>
          <a:noFill/>
        </p:spPr>
        <p:txBody>
          <a:bodyPr wrap="square" rtlCol="0" anchor="ctr">
            <a:normAutofit fontScale="85000" lnSpcReduction="20000"/>
          </a:bodyPr>
          <a:lstStyle/>
          <a:p>
            <a:pPr algn="ctr">
              <a:buNone/>
            </a:pPr>
            <a:r>
              <a:rPr lang="en-US" sz="1100" dirty="0">
                <a:solidFill>
                  <a:srgbClr val="000000"/>
                </a:solidFill>
                <a:latin typeface="Jost* Light" pitchFamily="34" charset="0"/>
                <a:ea typeface="Jost* Light" pitchFamily="34" charset="-122"/>
                <a:cs typeface="Jost* Light" pitchFamily="34" charset="-120"/>
              </a:rPr>
              <a:t>Ever get the feeling your life circles the route....</a:t>
            </a:r>
            <a:endParaRPr lang="en-US" dirty="0"/>
          </a:p>
        </p:txBody>
      </p:sp>
      <p:sp>
        <p:nvSpPr>
          <p:cNvPr id="18" name="Object 17"/>
          <p:cNvSpPr/>
          <p:nvPr/>
        </p:nvSpPr>
        <p:spPr>
          <a:xfrm>
            <a:off x="5742139" y="3748113"/>
            <a:ext cx="1213424" cy="503939"/>
          </a:xfrm>
          <a:prstGeom prst="rect">
            <a:avLst/>
          </a:prstGeom>
          <a:noFill/>
        </p:spPr>
        <p:txBody>
          <a:bodyPr wrap="square" rtlCol="0" anchor="ctr">
            <a:normAutofit fontScale="85000" lnSpcReduction="20000"/>
          </a:bodyPr>
          <a:lstStyle/>
          <a:p>
            <a:pPr algn="l">
              <a:buNone/>
            </a:pPr>
            <a:r>
              <a:rPr lang="en-US" sz="2000" dirty="0">
                <a:solidFill>
                  <a:srgbClr val="000000"/>
                </a:solidFill>
                <a:latin typeface="Jost* Light" pitchFamily="34" charset="0"/>
                <a:ea typeface="Jost* Light" pitchFamily="34" charset="-122"/>
                <a:cs typeface="Jost* Light" pitchFamily="34" charset="-120"/>
              </a:rPr>
              <a:t>3</a:t>
            </a:r>
            <a:endParaRPr lang="en-US" dirty="0"/>
          </a:p>
        </p:txBody>
      </p:sp>
      <p:sp>
        <p:nvSpPr>
          <p:cNvPr id="19" name="Object 18"/>
          <p:cNvSpPr/>
          <p:nvPr/>
        </p:nvSpPr>
        <p:spPr>
          <a:xfrm>
            <a:off x="6955563" y="3748113"/>
            <a:ext cx="1213424" cy="503939"/>
          </a:xfrm>
          <a:prstGeom prst="rect">
            <a:avLst/>
          </a:prstGeom>
          <a:noFill/>
        </p:spPr>
        <p:txBody>
          <a:bodyPr wrap="square" rtlCol="0" anchor="ctr">
            <a:normAutofit fontScale="85000" lnSpcReduction="20000"/>
          </a:bodyPr>
          <a:lstStyle/>
          <a:p>
            <a:pPr algn="ctr">
              <a:buNone/>
            </a:pPr>
            <a:r>
              <a:rPr lang="en-US" sz="1100" dirty="0">
                <a:solidFill>
                  <a:srgbClr val="000000"/>
                </a:solidFill>
                <a:latin typeface="Jost* Light" pitchFamily="34" charset="0"/>
                <a:ea typeface="Jost* Light" pitchFamily="34" charset="-122"/>
                <a:cs typeface="Jost* Light" pitchFamily="34" charset="-120"/>
              </a:rPr>
              <a:t>Why the Truth Might Get You Fired</a:t>
            </a:r>
            <a:endParaRPr lang="en-US" dirty="0"/>
          </a:p>
        </p:txBody>
      </p:sp>
      <p:sp>
        <p:nvSpPr>
          <p:cNvPr id="20" name="Object 19"/>
          <p:cNvSpPr/>
          <p:nvPr/>
        </p:nvSpPr>
        <p:spPr>
          <a:xfrm>
            <a:off x="8168987" y="3748113"/>
            <a:ext cx="1213424" cy="503939"/>
          </a:xfrm>
          <a:prstGeom prst="rect">
            <a:avLst/>
          </a:prstGeom>
          <a:noFill/>
        </p:spPr>
        <p:txBody>
          <a:bodyPr wrap="square" rtlCol="0" anchor="ctr">
            <a:normAutofit fontScale="85000" lnSpcReduction="20000"/>
          </a:bodyPr>
          <a:lstStyle/>
          <a:p>
            <a:pPr algn="ctr">
              <a:buNone/>
            </a:pPr>
            <a:r>
              <a:rPr lang="en-US" sz="1400" dirty="0">
                <a:solidFill>
                  <a:srgbClr val="000000"/>
                </a:solidFill>
                <a:latin typeface="Jost* Light" pitchFamily="34" charset="0"/>
                <a:ea typeface="Jost* Light" pitchFamily="34" charset="-122"/>
                <a:cs typeface="Jost* Light" pitchFamily="34" charset="-120"/>
              </a:rPr>
              <a:t>Consortiumnews.com</a:t>
            </a:r>
            <a:endParaRPr lang="en-US" dirty="0"/>
          </a:p>
        </p:txBody>
      </p:sp>
      <p:sp>
        <p:nvSpPr>
          <p:cNvPr id="21" name="Object 20"/>
          <p:cNvSpPr/>
          <p:nvPr/>
        </p:nvSpPr>
        <p:spPr>
          <a:xfrm>
            <a:off x="9382412" y="3748113"/>
            <a:ext cx="1213424" cy="503939"/>
          </a:xfrm>
          <a:prstGeom prst="rect">
            <a:avLst/>
          </a:prstGeom>
          <a:noFill/>
        </p:spPr>
        <p:txBody>
          <a:bodyPr wrap="square" rtlCol="0" anchor="ctr">
            <a:normAutofit fontScale="85000" lnSpcReduction="20000"/>
          </a:bodyPr>
          <a:lstStyle/>
          <a:p>
            <a:pPr algn="ctr">
              <a:buNone/>
            </a:pPr>
            <a:r>
              <a:rPr lang="en-US" sz="1100" dirty="0">
                <a:solidFill>
                  <a:srgbClr val="000000"/>
                </a:solidFill>
                <a:latin typeface="Jost* Light" pitchFamily="34" charset="0"/>
                <a:ea typeface="Jost* Light" pitchFamily="34" charset="-122"/>
                <a:cs typeface="Jost* Light" pitchFamily="34" charset="-120"/>
              </a:rPr>
              <a:t>Why the Truth Might Get You Fired October 29, ...</a:t>
            </a:r>
            <a:endParaRPr lang="en-US" dirty="0"/>
          </a:p>
        </p:txBody>
      </p:sp>
      <p:sp>
        <p:nvSpPr>
          <p:cNvPr id="22" name="Object 21"/>
          <p:cNvSpPr/>
          <p:nvPr/>
        </p:nvSpPr>
        <p:spPr>
          <a:xfrm>
            <a:off x="10595836" y="1228418"/>
            <a:ext cx="1213424" cy="839898"/>
          </a:xfrm>
          <a:prstGeom prst="rect">
            <a:avLst/>
          </a:prstGeom>
          <a:noFill/>
        </p:spPr>
        <p:txBody>
          <a:bodyPr wrap="square" rtlCol="0" anchor="ctr">
            <a:normAutofit fontScale="85000" lnSpcReduction="20000"/>
          </a:bodyPr>
          <a:lstStyle/>
          <a:p>
            <a:pPr algn="ctr">
              <a:buNone/>
            </a:pPr>
            <a:r>
              <a:rPr lang="en-US" sz="2000" dirty="0">
                <a:solidFill>
                  <a:srgbClr val="FFFFFF"/>
                </a:solidFill>
                <a:latin typeface="Jost* Light" pitchFamily="34" charset="0"/>
                <a:ea typeface="Jost* Light" pitchFamily="34" charset="-122"/>
                <a:cs typeface="Jost* Light" pitchFamily="34" charset="-120"/>
              </a:rPr>
              <a:t>Label</a:t>
            </a:r>
            <a:endParaRPr lang="en-US" dirty="0"/>
          </a:p>
        </p:txBody>
      </p:sp>
      <p:sp>
        <p:nvSpPr>
          <p:cNvPr id="23" name="Object 22"/>
          <p:cNvSpPr/>
          <p:nvPr/>
        </p:nvSpPr>
        <p:spPr>
          <a:xfrm>
            <a:off x="10595836" y="2068316"/>
            <a:ext cx="1213424" cy="839898"/>
          </a:xfrm>
          <a:prstGeom prst="rect">
            <a:avLst/>
          </a:prstGeom>
          <a:noFill/>
        </p:spPr>
        <p:txBody>
          <a:bodyPr wrap="square" rtlCol="0" anchor="ctr">
            <a:normAutofit fontScale="85000" lnSpcReduction="20000"/>
          </a:bodyPr>
          <a:lstStyle/>
          <a:p>
            <a:pPr algn="ctr">
              <a:buNone/>
            </a:pPr>
            <a:r>
              <a:rPr lang="en-US" sz="2000" dirty="0">
                <a:solidFill>
                  <a:srgbClr val="000000"/>
                </a:solidFill>
                <a:latin typeface="Jost* Light" pitchFamily="34" charset="0"/>
                <a:ea typeface="Jost* Light" pitchFamily="34" charset="-122"/>
                <a:cs typeface="Jost* Light" pitchFamily="34" charset="-120"/>
              </a:rPr>
              <a:t>1</a:t>
            </a:r>
            <a:endParaRPr lang="en-US" dirty="0"/>
          </a:p>
        </p:txBody>
      </p:sp>
      <p:sp>
        <p:nvSpPr>
          <p:cNvPr id="24" name="Object 23"/>
          <p:cNvSpPr/>
          <p:nvPr/>
        </p:nvSpPr>
        <p:spPr>
          <a:xfrm>
            <a:off x="10595836" y="2908215"/>
            <a:ext cx="1213424" cy="839898"/>
          </a:xfrm>
          <a:prstGeom prst="rect">
            <a:avLst/>
          </a:prstGeom>
          <a:noFill/>
        </p:spPr>
        <p:txBody>
          <a:bodyPr wrap="square" rtlCol="0" anchor="ctr">
            <a:normAutofit fontScale="85000" lnSpcReduction="20000"/>
          </a:bodyPr>
          <a:lstStyle/>
          <a:p>
            <a:pPr algn="ctr">
              <a:buNone/>
            </a:pPr>
            <a:r>
              <a:rPr lang="en-US" sz="2000" dirty="0">
                <a:solidFill>
                  <a:srgbClr val="000000"/>
                </a:solidFill>
                <a:latin typeface="Jost* Light" pitchFamily="34" charset="0"/>
                <a:ea typeface="Jost* Light" pitchFamily="34" charset="-122"/>
                <a:cs typeface="Jost* Light" pitchFamily="34" charset="-120"/>
              </a:rPr>
              <a:t>0</a:t>
            </a:r>
            <a:endParaRPr lang="en-US" dirty="0"/>
          </a:p>
        </p:txBody>
      </p:sp>
      <p:sp>
        <p:nvSpPr>
          <p:cNvPr id="25" name="Object 24"/>
          <p:cNvSpPr/>
          <p:nvPr/>
        </p:nvSpPr>
        <p:spPr>
          <a:xfrm>
            <a:off x="10595836" y="3748113"/>
            <a:ext cx="1213424" cy="503939"/>
          </a:xfrm>
          <a:prstGeom prst="rect">
            <a:avLst/>
          </a:prstGeom>
          <a:noFill/>
        </p:spPr>
        <p:txBody>
          <a:bodyPr wrap="square" rtlCol="0" anchor="ctr">
            <a:normAutofit fontScale="85000" lnSpcReduction="20000"/>
          </a:bodyPr>
          <a:lstStyle/>
          <a:p>
            <a:pPr algn="ctr">
              <a:buNone/>
            </a:pPr>
            <a:r>
              <a:rPr lang="en-US" sz="2000" dirty="0">
                <a:solidFill>
                  <a:srgbClr val="000000"/>
                </a:solidFill>
                <a:latin typeface="Jost* Light" pitchFamily="34" charset="0"/>
                <a:ea typeface="Jost* Light" pitchFamily="34" charset="-122"/>
                <a:cs typeface="Jost* Light" pitchFamily="34" charset="-120"/>
              </a:rPr>
              <a:t>1</a:t>
            </a:r>
            <a:endParaRPr lang="en-US" dirty="0"/>
          </a:p>
        </p:txBody>
      </p:sp>
      <p:pic>
        <p:nvPicPr>
          <p:cNvPr id="26" name="Object 25" descr="preencoded.png"/>
          <p:cNvPicPr>
            <a:picLocks noChangeAspect="1"/>
          </p:cNvPicPr>
          <p:nvPr/>
        </p:nvPicPr>
        <p:blipFill>
          <a:blip r:embed="rId7"/>
          <a:stretch>
            <a:fillRect/>
          </a:stretch>
        </p:blipFill>
        <p:spPr>
          <a:xfrm>
            <a:off x="6103999" y="4847013"/>
            <a:ext cx="5463590" cy="1717305"/>
          </a:xfrm>
          <a:prstGeom prst="rect">
            <a:avLst/>
          </a:prstGeom>
        </p:spPr>
      </p:pic>
      <p:sp>
        <p:nvSpPr>
          <p:cNvPr id="27" name="Object 26"/>
          <p:cNvSpPr/>
          <p:nvPr/>
        </p:nvSpPr>
        <p:spPr>
          <a:xfrm>
            <a:off x="685629" y="2112236"/>
            <a:ext cx="5386871" cy="479702"/>
          </a:xfrm>
          <a:prstGeom prst="rect">
            <a:avLst/>
          </a:prstGeom>
          <a:noFill/>
        </p:spPr>
        <p:txBody>
          <a:bodyPr wrap="square" lIns="0" tIns="0" rIns="0" bIns="0" rtlCol="0" anchor="t"/>
          <a:lstStyle/>
          <a:p>
            <a:pPr algn="l">
              <a:lnSpc>
                <a:spcPts val="1890"/>
              </a:lnSpc>
              <a:buNone/>
            </a:pPr>
            <a:r>
              <a:rPr lang="en-US" sz="1500" b="1" kern="0" spc="45" dirty="0">
                <a:solidFill>
                  <a:srgbClr val="000000"/>
                </a:solidFill>
                <a:latin typeface="Jost*" pitchFamily="34" charset="0"/>
                <a:ea typeface="Jost*" pitchFamily="34" charset="-122"/>
                <a:cs typeface="Jost*" pitchFamily="34" charset="-120"/>
              </a:rPr>
              <a:t>Data Source</a:t>
            </a:r>
            <a:r>
              <a:rPr lang="en-US" sz="1500" kern="0" spc="45" dirty="0">
                <a:solidFill>
                  <a:srgbClr val="000000"/>
                </a:solidFill>
                <a:latin typeface="Jost*" pitchFamily="34" charset="0"/>
                <a:ea typeface="Jost*" pitchFamily="34" charset="-122"/>
                <a:cs typeface="Jost*" pitchFamily="34" charset="-120"/>
              </a:rPr>
              <a:t>:Dataset acquired from Kaggle, encompassing 20,800 entries across 5 columns.</a:t>
            </a:r>
            <a:endParaRPr lang="en-US" dirty="0"/>
          </a:p>
        </p:txBody>
      </p:sp>
      <p:sp>
        <p:nvSpPr>
          <p:cNvPr id="28" name="Object 27"/>
          <p:cNvSpPr/>
          <p:nvPr/>
        </p:nvSpPr>
        <p:spPr>
          <a:xfrm>
            <a:off x="685630" y="2770933"/>
            <a:ext cx="4872690" cy="959404"/>
          </a:xfrm>
          <a:prstGeom prst="rect">
            <a:avLst/>
          </a:prstGeom>
          <a:noFill/>
        </p:spPr>
        <p:txBody>
          <a:bodyPr wrap="square" lIns="0" tIns="0" rIns="0" bIns="0" rtlCol="0" anchor="t"/>
          <a:lstStyle/>
          <a:p>
            <a:pPr algn="l">
              <a:lnSpc>
                <a:spcPts val="1890"/>
              </a:lnSpc>
              <a:spcBef>
                <a:spcPts val="1382"/>
              </a:spcBef>
              <a:buNone/>
            </a:pPr>
            <a:r>
              <a:rPr lang="en-US" sz="1500" b="1" kern="0" spc="45" dirty="0">
                <a:solidFill>
                  <a:srgbClr val="000000"/>
                </a:solidFill>
                <a:latin typeface="Jost*" pitchFamily="34" charset="0"/>
                <a:ea typeface="Jost*" pitchFamily="34" charset="-122"/>
                <a:cs typeface="Jost*" pitchFamily="34" charset="-120"/>
              </a:rPr>
              <a:t>Data Structure</a:t>
            </a:r>
            <a:r>
              <a:rPr lang="en-US" sz="1500" kern="0" spc="45" dirty="0">
                <a:solidFill>
                  <a:srgbClr val="000000"/>
                </a:solidFill>
                <a:latin typeface="Jost*" pitchFamily="34" charset="0"/>
                <a:ea typeface="Jost*" pitchFamily="34" charset="-122"/>
                <a:cs typeface="Jost*" pitchFamily="34" charset="-120"/>
              </a:rPr>
              <a:t>:Initial dataset composed of 5 columns: Title, Author, Text, ID, and Label.Label: Target variable indicating 'real' or 'fake' news.Other Columns: Independent variables containing article attributes.</a:t>
            </a:r>
            <a:endParaRPr lang="en-US" dirty="0"/>
          </a:p>
        </p:txBody>
      </p:sp>
      <p:sp>
        <p:nvSpPr>
          <p:cNvPr id="29" name="Object 28"/>
          <p:cNvSpPr/>
          <p:nvPr/>
        </p:nvSpPr>
        <p:spPr>
          <a:xfrm>
            <a:off x="685630" y="3914243"/>
            <a:ext cx="4872690" cy="863582"/>
          </a:xfrm>
          <a:prstGeom prst="rect">
            <a:avLst/>
          </a:prstGeom>
          <a:noFill/>
        </p:spPr>
        <p:txBody>
          <a:bodyPr wrap="square" lIns="0" tIns="0" rIns="0" bIns="0" rtlCol="0" anchor="t"/>
          <a:lstStyle/>
          <a:p>
            <a:pPr algn="l">
              <a:lnSpc>
                <a:spcPts val="1701"/>
              </a:lnSpc>
              <a:spcBef>
                <a:spcPts val="1420"/>
              </a:spcBef>
              <a:buNone/>
            </a:pPr>
            <a:r>
              <a:rPr lang="en-US" sz="1350" b="1" kern="0" spc="41" dirty="0">
                <a:solidFill>
                  <a:srgbClr val="000000"/>
                </a:solidFill>
                <a:latin typeface="Jost*" pitchFamily="34" charset="0"/>
                <a:ea typeface="Jost*" pitchFamily="34" charset="-122"/>
                <a:cs typeface="Jost*" pitchFamily="34" charset="-120"/>
              </a:rPr>
              <a:t>Data Cleaning</a:t>
            </a:r>
            <a:r>
              <a:rPr lang="en-US" sz="1350" kern="0" spc="41" dirty="0">
                <a:solidFill>
                  <a:srgbClr val="000000"/>
                </a:solidFill>
                <a:latin typeface="Jost*" pitchFamily="34" charset="0"/>
                <a:ea typeface="Jost*" pitchFamily="34" charset="-122"/>
                <a:cs typeface="Jost*" pitchFamily="34" charset="-120"/>
              </a:rPr>
              <a:t>:Removal of unnecessary columns to streamline the dataset for analysis.Handling missing values by filling 'NaN' entries in 'Title' and 'Text' columns with empty strings, ensuring smooth text processing.</a:t>
            </a:r>
            <a:endParaRPr lang="en-US" dirty="0"/>
          </a:p>
        </p:txBody>
      </p:sp>
      <p:sp>
        <p:nvSpPr>
          <p:cNvPr id="30" name="Object 29"/>
          <p:cNvSpPr/>
          <p:nvPr/>
        </p:nvSpPr>
        <p:spPr>
          <a:xfrm>
            <a:off x="685629" y="4967385"/>
            <a:ext cx="5386871" cy="647687"/>
          </a:xfrm>
          <a:prstGeom prst="rect">
            <a:avLst/>
          </a:prstGeom>
          <a:noFill/>
        </p:spPr>
        <p:txBody>
          <a:bodyPr wrap="square" lIns="0" tIns="0" rIns="0" bIns="0" rtlCol="0" anchor="t"/>
          <a:lstStyle/>
          <a:p>
            <a:pPr algn="l">
              <a:lnSpc>
                <a:spcPts val="1701"/>
              </a:lnSpc>
              <a:spcBef>
                <a:spcPts val="1464"/>
              </a:spcBef>
              <a:buNone/>
            </a:pPr>
            <a:r>
              <a:rPr lang="en-US" sz="1350" b="1" kern="0" spc="41" dirty="0">
                <a:solidFill>
                  <a:srgbClr val="000000"/>
                </a:solidFill>
                <a:latin typeface="Jost*" pitchFamily="34" charset="0"/>
                <a:ea typeface="Jost*" pitchFamily="34" charset="-122"/>
                <a:cs typeface="Jost*" pitchFamily="34" charset="-120"/>
              </a:rPr>
              <a:t>Class Balance Assessment</a:t>
            </a:r>
            <a:r>
              <a:rPr lang="en-US" sz="1350" kern="0" spc="41" dirty="0">
                <a:solidFill>
                  <a:srgbClr val="000000"/>
                </a:solidFill>
                <a:latin typeface="Jost*" pitchFamily="34" charset="0"/>
                <a:ea typeface="Jost*" pitchFamily="34" charset="-122"/>
                <a:cs typeface="Jost*" pitchFamily="34" charset="-120"/>
              </a:rPr>
              <a:t>:Ensured a well-balanced dataset to prevent model bias, paving the way for effective learning across both 'real' and 'fake' news classes.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5474169" y="0"/>
            <a:ext cx="0" cy="274320"/>
          </a:xfrm>
          <a:prstGeom prst="rect">
            <a:avLst/>
          </a:prstGeom>
          <a:noFill/>
        </p:spPr>
      </p:sp>
      <p:sp>
        <p:nvSpPr>
          <p:cNvPr id="3" name="Object 2"/>
          <p:cNvSpPr/>
          <p:nvPr/>
        </p:nvSpPr>
        <p:spPr>
          <a:xfrm>
            <a:off x="5662270" y="403819"/>
            <a:ext cx="6338612" cy="426584"/>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Jost*" pitchFamily="34" charset="0"/>
                <a:ea typeface="Jost*" pitchFamily="34" charset="-122"/>
                <a:cs typeface="Jost*" pitchFamily="34" charset="-120"/>
              </a:rPr>
              <a:t>EDA PROCESSING </a:t>
            </a:r>
            <a:endParaRPr lang="en-US" dirty="0"/>
          </a:p>
        </p:txBody>
      </p:sp>
      <p:sp>
        <p:nvSpPr>
          <p:cNvPr id="4" name="Object 3"/>
          <p:cNvSpPr/>
          <p:nvPr/>
        </p:nvSpPr>
        <p:spPr>
          <a:xfrm>
            <a:off x="95226" y="95226"/>
            <a:ext cx="5283805" cy="6665833"/>
          </a:xfrm>
          <a:prstGeom prst="rect">
            <a:avLst/>
          </a:prstGeom>
          <a:solidFill>
            <a:srgbClr val="FFFFFF"/>
          </a:solidFill>
        </p:spPr>
      </p:sp>
      <p:pic>
        <p:nvPicPr>
          <p:cNvPr id="5" name="Object 4" descr="preencoded.png"/>
          <p:cNvPicPr>
            <a:picLocks noChangeAspect="1"/>
          </p:cNvPicPr>
          <p:nvPr/>
        </p:nvPicPr>
        <p:blipFill>
          <a:blip r:embed="rId3"/>
          <a:srcRect l="2512" t="-77235" r="2512" b="-77235"/>
          <a:stretch/>
        </p:blipFill>
        <p:spPr>
          <a:xfrm>
            <a:off x="95226" y="95226"/>
            <a:ext cx="5283805" cy="6665833"/>
          </a:xfrm>
          <a:prstGeom prst="rect">
            <a:avLst/>
          </a:prstGeom>
        </p:spPr>
      </p:pic>
      <p:sp>
        <p:nvSpPr>
          <p:cNvPr id="6" name="Object 5"/>
          <p:cNvSpPr/>
          <p:nvPr/>
        </p:nvSpPr>
        <p:spPr>
          <a:xfrm>
            <a:off x="6236067" y="1732968"/>
            <a:ext cx="5710119" cy="323918"/>
          </a:xfrm>
          <a:prstGeom prst="rect">
            <a:avLst/>
          </a:prstGeom>
          <a:noFill/>
        </p:spPr>
        <p:txBody>
          <a:bodyPr wrap="square" lIns="0" tIns="0" rIns="0" bIns="0" rtlCol="0" anchor="t"/>
          <a:lstStyle/>
          <a:p>
            <a:pPr algn="l">
              <a:lnSpc>
                <a:spcPts val="2552"/>
              </a:lnSpc>
              <a:buNone/>
            </a:pPr>
            <a:r>
              <a:rPr lang="en-US" sz="2025" b="1" kern="0" spc="61" dirty="0">
                <a:solidFill>
                  <a:srgbClr val="000000"/>
                </a:solidFill>
                <a:latin typeface="Jost*" pitchFamily="34" charset="0"/>
                <a:ea typeface="Jost*" pitchFamily="34" charset="-122"/>
                <a:cs typeface="Jost*" pitchFamily="34" charset="-120"/>
              </a:rPr>
              <a:t>Full-Length Distribution Analysis</a:t>
            </a:r>
            <a:endParaRPr lang="en-US" dirty="0"/>
          </a:p>
        </p:txBody>
      </p:sp>
      <p:sp>
        <p:nvSpPr>
          <p:cNvPr id="7" name="Object 6"/>
          <p:cNvSpPr/>
          <p:nvPr/>
        </p:nvSpPr>
        <p:spPr>
          <a:xfrm>
            <a:off x="6236067" y="2217877"/>
            <a:ext cx="5710119" cy="427625"/>
          </a:xfrm>
          <a:prstGeom prst="rect">
            <a:avLst/>
          </a:prstGeom>
          <a:noFill/>
        </p:spPr>
        <p:txBody>
          <a:bodyPr wrap="square" lIns="0" tIns="0" rIns="0" bIns="0" rtlCol="0" anchor="t"/>
          <a:lstStyle/>
          <a:p>
            <a:pPr algn="l">
              <a:lnSpc>
                <a:spcPts val="1685"/>
              </a:lnSpc>
              <a:spcBef>
                <a:spcPts val="1243"/>
              </a:spcBef>
              <a:buNone/>
            </a:pPr>
            <a:r>
              <a:rPr lang="en-US" sz="1267" b="1" kern="0" spc="38" dirty="0">
                <a:solidFill>
                  <a:srgbClr val="000000">
                    <a:alpha val="80000"/>
                  </a:srgbClr>
                </a:solidFill>
                <a:latin typeface="Jost*" pitchFamily="34" charset="0"/>
                <a:ea typeface="Jost*" pitchFamily="34" charset="-122"/>
                <a:cs typeface="Jost*" pitchFamily="34" charset="-120"/>
              </a:rPr>
              <a:t>Article Length Distribution Analysis</a:t>
            </a:r>
            <a:r>
              <a:rPr lang="en-US" sz="1267" kern="0" spc="38" dirty="0">
                <a:solidFill>
                  <a:srgbClr val="000000">
                    <a:alpha val="80000"/>
                  </a:srgbClr>
                </a:solidFill>
                <a:latin typeface="Jost*" pitchFamily="34" charset="0"/>
                <a:ea typeface="Jost*" pitchFamily="34" charset="-122"/>
                <a:cs typeface="Jost*" pitchFamily="34" charset="-120"/>
              </a:rPr>
              <a:t>:Conducted to probe potential correlations between article length and authenticity.</a:t>
            </a:r>
            <a:endParaRPr lang="en-US" dirty="0"/>
          </a:p>
        </p:txBody>
      </p:sp>
      <p:sp>
        <p:nvSpPr>
          <p:cNvPr id="8" name="Object 7"/>
          <p:cNvSpPr/>
          <p:nvPr/>
        </p:nvSpPr>
        <p:spPr>
          <a:xfrm>
            <a:off x="6236067" y="2772570"/>
            <a:ext cx="5710119" cy="427625"/>
          </a:xfrm>
          <a:prstGeom prst="rect">
            <a:avLst/>
          </a:prstGeom>
          <a:noFill/>
        </p:spPr>
        <p:txBody>
          <a:bodyPr wrap="square" lIns="0" tIns="0" rIns="0" bIns="0" rtlCol="0" anchor="t"/>
          <a:lstStyle/>
          <a:p>
            <a:pPr algn="l">
              <a:lnSpc>
                <a:spcPts val="1685"/>
              </a:lnSpc>
              <a:spcBef>
                <a:spcPts val="982"/>
              </a:spcBef>
              <a:buNone/>
            </a:pPr>
            <a:r>
              <a:rPr lang="en-US" sz="1267" b="1" kern="0" spc="38" dirty="0">
                <a:solidFill>
                  <a:srgbClr val="000000">
                    <a:alpha val="80000"/>
                  </a:srgbClr>
                </a:solidFill>
                <a:latin typeface="Jost*" pitchFamily="34" charset="0"/>
                <a:ea typeface="Jost*" pitchFamily="34" charset="-122"/>
                <a:cs typeface="Jost*" pitchFamily="34" charset="-120"/>
              </a:rPr>
              <a:t>Primary Objective</a:t>
            </a:r>
            <a:r>
              <a:rPr lang="en-US" sz="1267" kern="0" spc="38" dirty="0">
                <a:solidFill>
                  <a:srgbClr val="000000">
                    <a:alpha val="80000"/>
                  </a:srgbClr>
                </a:solidFill>
                <a:latin typeface="Jost*" pitchFamily="34" charset="0"/>
                <a:ea typeface="Jost*" pitchFamily="34" charset="-122"/>
                <a:cs typeface="Jost*" pitchFamily="34" charset="-120"/>
              </a:rPr>
              <a:t>:Uncover any discernible patterns in article length aiding in distinguishing fake news from true news.</a:t>
            </a:r>
            <a:endParaRPr lang="en-US" dirty="0"/>
          </a:p>
        </p:txBody>
      </p:sp>
      <p:sp>
        <p:nvSpPr>
          <p:cNvPr id="9" name="Object 8"/>
          <p:cNvSpPr/>
          <p:nvPr/>
        </p:nvSpPr>
        <p:spPr>
          <a:xfrm>
            <a:off x="6236067" y="3327263"/>
            <a:ext cx="5710119" cy="427625"/>
          </a:xfrm>
          <a:prstGeom prst="rect">
            <a:avLst/>
          </a:prstGeom>
          <a:noFill/>
        </p:spPr>
        <p:txBody>
          <a:bodyPr wrap="square" lIns="0" tIns="0" rIns="0" bIns="0" rtlCol="0" anchor="t"/>
          <a:lstStyle/>
          <a:p>
            <a:pPr algn="l">
              <a:lnSpc>
                <a:spcPts val="1685"/>
              </a:lnSpc>
              <a:spcBef>
                <a:spcPts val="982"/>
              </a:spcBef>
              <a:buNone/>
            </a:pPr>
            <a:r>
              <a:rPr lang="en-US" sz="1267" b="1" kern="0" spc="38" dirty="0">
                <a:solidFill>
                  <a:srgbClr val="000000">
                    <a:alpha val="80000"/>
                  </a:srgbClr>
                </a:solidFill>
                <a:latin typeface="Jost*" pitchFamily="34" charset="0"/>
                <a:ea typeface="Jost*" pitchFamily="34" charset="-122"/>
                <a:cs typeface="Jost*" pitchFamily="34" charset="-120"/>
              </a:rPr>
              <a:t>Key Findings</a:t>
            </a:r>
            <a:r>
              <a:rPr lang="en-US" sz="1267" kern="0" spc="38" dirty="0">
                <a:solidFill>
                  <a:srgbClr val="000000">
                    <a:alpha val="80000"/>
                  </a:srgbClr>
                </a:solidFill>
                <a:latin typeface="Jost*" pitchFamily="34" charset="0"/>
                <a:ea typeface="Jost*" pitchFamily="34" charset="-122"/>
                <a:cs typeface="Jost*" pitchFamily="34" charset="-120"/>
              </a:rPr>
              <a:t>:Majority of articles clustered within the 0 to 20,000-length range.</a:t>
            </a:r>
            <a:endParaRPr lang="en-US" dirty="0"/>
          </a:p>
        </p:txBody>
      </p:sp>
      <p:sp>
        <p:nvSpPr>
          <p:cNvPr id="10" name="Object 9"/>
          <p:cNvSpPr/>
          <p:nvPr/>
        </p:nvSpPr>
        <p:spPr>
          <a:xfrm>
            <a:off x="6236067" y="3881955"/>
            <a:ext cx="5710119" cy="427625"/>
          </a:xfrm>
          <a:prstGeom prst="rect">
            <a:avLst/>
          </a:prstGeom>
          <a:noFill/>
        </p:spPr>
        <p:txBody>
          <a:bodyPr wrap="square" lIns="0" tIns="0" rIns="0" bIns="0" rtlCol="0" anchor="t"/>
          <a:lstStyle/>
          <a:p>
            <a:pPr algn="l">
              <a:lnSpc>
                <a:spcPts val="1685"/>
              </a:lnSpc>
              <a:spcBef>
                <a:spcPts val="982"/>
              </a:spcBef>
              <a:buNone/>
            </a:pPr>
            <a:r>
              <a:rPr lang="en-US" sz="1267" b="1" kern="0" spc="38" dirty="0">
                <a:solidFill>
                  <a:srgbClr val="000000">
                    <a:alpha val="80000"/>
                  </a:srgbClr>
                </a:solidFill>
                <a:latin typeface="Jost*" pitchFamily="34" charset="0"/>
                <a:ea typeface="Jost*" pitchFamily="34" charset="-122"/>
                <a:cs typeface="Jost*" pitchFamily="34" charset="-120"/>
              </a:rPr>
              <a:t>Lack of Clear Distinction</a:t>
            </a:r>
            <a:r>
              <a:rPr lang="en-US" sz="1267" kern="0" spc="38" dirty="0">
                <a:solidFill>
                  <a:srgbClr val="000000">
                    <a:alpha val="80000"/>
                  </a:srgbClr>
                </a:solidFill>
                <a:latin typeface="Jost*" pitchFamily="34" charset="0"/>
                <a:ea typeface="Jost*" pitchFamily="34" charset="-122"/>
                <a:cs typeface="Jost*" pitchFamily="34" charset="-120"/>
              </a:rPr>
              <a:t>:Distribution did not yield a clear distinction between fake and true news based on length alone.</a:t>
            </a:r>
            <a:endParaRPr lang="en-US" dirty="0"/>
          </a:p>
        </p:txBody>
      </p:sp>
      <p:sp>
        <p:nvSpPr>
          <p:cNvPr id="11" name="Object 10"/>
          <p:cNvSpPr/>
          <p:nvPr/>
        </p:nvSpPr>
        <p:spPr>
          <a:xfrm>
            <a:off x="6236067" y="4436648"/>
            <a:ext cx="5710119" cy="855250"/>
          </a:xfrm>
          <a:prstGeom prst="rect">
            <a:avLst/>
          </a:prstGeom>
          <a:noFill/>
        </p:spPr>
        <p:txBody>
          <a:bodyPr wrap="square" lIns="0" tIns="0" rIns="0" bIns="0" rtlCol="0" anchor="t"/>
          <a:lstStyle/>
          <a:p>
            <a:pPr algn="l">
              <a:lnSpc>
                <a:spcPts val="1685"/>
              </a:lnSpc>
              <a:spcBef>
                <a:spcPts val="982"/>
              </a:spcBef>
              <a:buNone/>
            </a:pPr>
            <a:r>
              <a:rPr lang="en-US" sz="1267" b="1" kern="0" spc="38" dirty="0">
                <a:solidFill>
                  <a:srgbClr val="000000">
                    <a:alpha val="80000"/>
                  </a:srgbClr>
                </a:solidFill>
                <a:latin typeface="Jost*" pitchFamily="34" charset="0"/>
                <a:ea typeface="Jost*" pitchFamily="34" charset="-122"/>
                <a:cs typeface="Jost*" pitchFamily="34" charset="-120"/>
              </a:rPr>
              <a:t>Need for Further Analysis</a:t>
            </a:r>
            <a:r>
              <a:rPr lang="en-US" sz="1267" kern="0" spc="38" dirty="0">
                <a:solidFill>
                  <a:srgbClr val="000000">
                    <a:alpha val="80000"/>
                  </a:srgbClr>
                </a:solidFill>
                <a:latin typeface="Jost*" pitchFamily="34" charset="0"/>
                <a:ea typeface="Jost*" pitchFamily="34" charset="-122"/>
                <a:cs typeface="Jost*" pitchFamily="34" charset="-120"/>
              </a:rPr>
              <a:t>:Recognized the necessity to delve into additional analytical approaches like machine learning and further visualizations for better comprehension and differentiation between fake and true news.</a:t>
            </a:r>
            <a:endParaRPr lang="en-US" dirty="0"/>
          </a:p>
        </p:txBody>
      </p:sp>
      <p:sp>
        <p:nvSpPr>
          <p:cNvPr id="12" name="Object 11"/>
          <p:cNvSpPr/>
          <p:nvPr/>
        </p:nvSpPr>
        <p:spPr>
          <a:xfrm>
            <a:off x="11874706" y="6516596"/>
            <a:ext cx="123794" cy="200570"/>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xmlns="" val="0"/>
            </a:ext>
          </a:extLst>
        </p:spPr>
        <p:txBody>
          <a:bodyPr/>
          <a:lstStyle>
            <a:lvl1pPr>
              <a:defRPr sz="1100"/>
            </a:lvl1pPr>
          </a:lstStyle>
          <a:p>
            <a:fld id="{F7021451-1387-4CA6-816F-3879F97B5CBC}" type="slidenum">
              <a:rPr lang="en-US" smtClean="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5628764" y="0"/>
            <a:ext cx="0" cy="274320"/>
          </a:xfrm>
          <a:prstGeom prst="rect">
            <a:avLst/>
          </a:prstGeom>
          <a:noFill/>
        </p:spPr>
      </p:sp>
      <p:sp>
        <p:nvSpPr>
          <p:cNvPr id="3" name="Object 2"/>
          <p:cNvSpPr/>
          <p:nvPr/>
        </p:nvSpPr>
        <p:spPr>
          <a:xfrm>
            <a:off x="5824507" y="403819"/>
            <a:ext cx="6168559" cy="426584"/>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Jost*" pitchFamily="34" charset="0"/>
                <a:ea typeface="Jost*" pitchFamily="34" charset="-122"/>
                <a:cs typeface="Jost*" pitchFamily="34" charset="-120"/>
              </a:rPr>
              <a:t>EDA PROCESSING </a:t>
            </a:r>
            <a:endParaRPr lang="en-US" dirty="0"/>
          </a:p>
        </p:txBody>
      </p:sp>
      <p:sp>
        <p:nvSpPr>
          <p:cNvPr id="4" name="Object 3"/>
          <p:cNvSpPr/>
          <p:nvPr/>
        </p:nvSpPr>
        <p:spPr>
          <a:xfrm>
            <a:off x="95226" y="95226"/>
            <a:ext cx="5438313" cy="3285303"/>
          </a:xfrm>
          <a:prstGeom prst="rect">
            <a:avLst/>
          </a:prstGeom>
          <a:noFill/>
          <a:ln w="25400">
            <a:solidFill>
              <a:srgbClr val="FFFFFF"/>
            </a:solidFill>
            <a:prstDash val="solid"/>
            <a:miter lim="800000"/>
          </a:ln>
        </p:spPr>
      </p:sp>
      <p:sp>
        <p:nvSpPr>
          <p:cNvPr id="5" name="Object 4"/>
          <p:cNvSpPr/>
          <p:nvPr/>
        </p:nvSpPr>
        <p:spPr>
          <a:xfrm>
            <a:off x="114271" y="114271"/>
            <a:ext cx="5400222" cy="3247213"/>
          </a:xfrm>
          <a:prstGeom prst="rect">
            <a:avLst/>
          </a:prstGeom>
          <a:solidFill>
            <a:srgbClr val="FDFDFD"/>
          </a:solidFill>
        </p:spPr>
      </p:sp>
      <p:pic>
        <p:nvPicPr>
          <p:cNvPr id="6" name="Object 5" descr="preencoded.png"/>
          <p:cNvPicPr>
            <a:picLocks noChangeAspect="1"/>
          </p:cNvPicPr>
          <p:nvPr/>
        </p:nvPicPr>
        <p:blipFill>
          <a:blip r:embed="rId3"/>
          <a:srcRect l="-7844" t="401" r="-7844" b="401"/>
          <a:stretch/>
        </p:blipFill>
        <p:spPr>
          <a:xfrm>
            <a:off x="114271" y="114271"/>
            <a:ext cx="5400222" cy="3247213"/>
          </a:xfrm>
          <a:prstGeom prst="rect">
            <a:avLst/>
          </a:prstGeom>
        </p:spPr>
      </p:pic>
      <p:sp>
        <p:nvSpPr>
          <p:cNvPr id="7" name="Object 6"/>
          <p:cNvSpPr/>
          <p:nvPr/>
        </p:nvSpPr>
        <p:spPr>
          <a:xfrm>
            <a:off x="95226" y="3475756"/>
            <a:ext cx="5438313" cy="3285303"/>
          </a:xfrm>
          <a:prstGeom prst="rect">
            <a:avLst/>
          </a:prstGeom>
          <a:noFill/>
          <a:ln w="25400">
            <a:solidFill>
              <a:srgbClr val="FFFFFF"/>
            </a:solidFill>
            <a:prstDash val="solid"/>
            <a:miter lim="800000"/>
          </a:ln>
        </p:spPr>
      </p:sp>
      <p:sp>
        <p:nvSpPr>
          <p:cNvPr id="8" name="Object 7"/>
          <p:cNvSpPr/>
          <p:nvPr/>
        </p:nvSpPr>
        <p:spPr>
          <a:xfrm>
            <a:off x="114271" y="3494801"/>
            <a:ext cx="5400222" cy="3247213"/>
          </a:xfrm>
          <a:prstGeom prst="rect">
            <a:avLst/>
          </a:prstGeom>
          <a:solidFill>
            <a:srgbClr val="F7F7F7"/>
          </a:solidFill>
        </p:spPr>
      </p:sp>
      <p:pic>
        <p:nvPicPr>
          <p:cNvPr id="9" name="Object 8" descr="preencoded.png"/>
          <p:cNvPicPr>
            <a:picLocks noChangeAspect="1"/>
          </p:cNvPicPr>
          <p:nvPr/>
        </p:nvPicPr>
        <p:blipFill>
          <a:blip r:embed="rId4"/>
          <a:srcRect l="-9636" t="303" r="-9636" b="303"/>
          <a:stretch/>
        </p:blipFill>
        <p:spPr>
          <a:xfrm>
            <a:off x="114271" y="3494801"/>
            <a:ext cx="5400222" cy="3247213"/>
          </a:xfrm>
          <a:prstGeom prst="rect">
            <a:avLst/>
          </a:prstGeom>
        </p:spPr>
      </p:pic>
      <p:sp>
        <p:nvSpPr>
          <p:cNvPr id="10" name="Object 9"/>
          <p:cNvSpPr/>
          <p:nvPr/>
        </p:nvSpPr>
        <p:spPr>
          <a:xfrm>
            <a:off x="6390575" y="1732968"/>
            <a:ext cx="5540066" cy="323918"/>
          </a:xfrm>
          <a:prstGeom prst="rect">
            <a:avLst/>
          </a:prstGeom>
          <a:noFill/>
        </p:spPr>
        <p:txBody>
          <a:bodyPr wrap="square" lIns="0" tIns="0" rIns="0" bIns="0" rtlCol="0" anchor="t"/>
          <a:lstStyle/>
          <a:p>
            <a:pPr algn="l">
              <a:lnSpc>
                <a:spcPts val="2552"/>
              </a:lnSpc>
              <a:buNone/>
            </a:pPr>
            <a:r>
              <a:rPr lang="en-US" sz="2025" b="1" kern="0" spc="61" dirty="0">
                <a:solidFill>
                  <a:srgbClr val="000000"/>
                </a:solidFill>
                <a:latin typeface="Jost*" pitchFamily="34" charset="0"/>
                <a:ea typeface="Jost*" pitchFamily="34" charset="-122"/>
                <a:cs typeface="Jost*" pitchFamily="34" charset="-120"/>
              </a:rPr>
              <a:t>Bigrams Analysis</a:t>
            </a:r>
            <a:endParaRPr lang="en-US" dirty="0"/>
          </a:p>
        </p:txBody>
      </p:sp>
      <p:sp>
        <p:nvSpPr>
          <p:cNvPr id="11" name="Object 10"/>
          <p:cNvSpPr/>
          <p:nvPr/>
        </p:nvSpPr>
        <p:spPr>
          <a:xfrm>
            <a:off x="6390575" y="2217877"/>
            <a:ext cx="5540066" cy="427625"/>
          </a:xfrm>
          <a:prstGeom prst="rect">
            <a:avLst/>
          </a:prstGeom>
          <a:noFill/>
        </p:spPr>
        <p:txBody>
          <a:bodyPr wrap="square" lIns="0" tIns="0" rIns="0" bIns="0" rtlCol="0" anchor="t"/>
          <a:lstStyle/>
          <a:p>
            <a:pPr algn="l">
              <a:lnSpc>
                <a:spcPts val="1685"/>
              </a:lnSpc>
              <a:spcBef>
                <a:spcPts val="1243"/>
              </a:spcBef>
              <a:buNone/>
            </a:pPr>
            <a:r>
              <a:rPr lang="en-US" sz="1267" b="1" kern="0" spc="38" dirty="0">
                <a:solidFill>
                  <a:srgbClr val="000000">
                    <a:alpha val="80000"/>
                  </a:srgbClr>
                </a:solidFill>
                <a:latin typeface="Jost*" pitchFamily="34" charset="0"/>
                <a:ea typeface="Jost*" pitchFamily="34" charset="-122"/>
                <a:cs typeface="Jost*" pitchFamily="34" charset="-120"/>
              </a:rPr>
              <a:t>Bigram Analysis</a:t>
            </a:r>
            <a:r>
              <a:rPr lang="en-US" sz="1267" kern="0" spc="38" dirty="0">
                <a:solidFill>
                  <a:srgbClr val="000000">
                    <a:alpha val="80000"/>
                  </a:srgbClr>
                </a:solidFill>
                <a:latin typeface="Jost*" pitchFamily="34" charset="0"/>
                <a:ea typeface="Jost*" pitchFamily="34" charset="-122"/>
                <a:cs typeface="Jost*" pitchFamily="34" charset="-120"/>
              </a:rPr>
              <a:t>:Conducted to study the top pairs of words in both fake and real news datasets.</a:t>
            </a:r>
            <a:endParaRPr lang="en-US" dirty="0"/>
          </a:p>
        </p:txBody>
      </p:sp>
      <p:sp>
        <p:nvSpPr>
          <p:cNvPr id="12" name="Object 11"/>
          <p:cNvSpPr/>
          <p:nvPr/>
        </p:nvSpPr>
        <p:spPr>
          <a:xfrm>
            <a:off x="6390575" y="2772570"/>
            <a:ext cx="5540066" cy="641438"/>
          </a:xfrm>
          <a:prstGeom prst="rect">
            <a:avLst/>
          </a:prstGeom>
          <a:noFill/>
        </p:spPr>
        <p:txBody>
          <a:bodyPr wrap="square" lIns="0" tIns="0" rIns="0" bIns="0" rtlCol="0" anchor="t"/>
          <a:lstStyle/>
          <a:p>
            <a:pPr algn="l">
              <a:lnSpc>
                <a:spcPts val="1685"/>
              </a:lnSpc>
              <a:spcBef>
                <a:spcPts val="982"/>
              </a:spcBef>
              <a:buNone/>
            </a:pPr>
            <a:r>
              <a:rPr lang="en-US" sz="1267" b="1" kern="0" spc="38" dirty="0">
                <a:solidFill>
                  <a:srgbClr val="000000">
                    <a:alpha val="80000"/>
                  </a:srgbClr>
                </a:solidFill>
                <a:latin typeface="Jost*" pitchFamily="34" charset="0"/>
                <a:ea typeface="Jost*" pitchFamily="34" charset="-122"/>
                <a:cs typeface="Jost*" pitchFamily="34" charset="-120"/>
              </a:rPr>
              <a:t>Common Themes</a:t>
            </a:r>
            <a:r>
              <a:rPr lang="en-US" sz="1267" kern="0" spc="38" dirty="0">
                <a:solidFill>
                  <a:srgbClr val="000000">
                    <a:alpha val="80000"/>
                  </a:srgbClr>
                </a:solidFill>
                <a:latin typeface="Jost*" pitchFamily="34" charset="0"/>
                <a:ea typeface="Jost*" pitchFamily="34" charset="-122"/>
                <a:cs typeface="Jost*" pitchFamily="34" charset="-120"/>
              </a:rPr>
              <a:t>:Found both news types frequently discussed similar topics like "Hillary Clinton", "Donald Trump", "United States", "White House", "campaign", and "November".</a:t>
            </a:r>
            <a:endParaRPr lang="en-US" dirty="0"/>
          </a:p>
        </p:txBody>
      </p:sp>
      <p:sp>
        <p:nvSpPr>
          <p:cNvPr id="13" name="Object 12"/>
          <p:cNvSpPr/>
          <p:nvPr/>
        </p:nvSpPr>
        <p:spPr>
          <a:xfrm>
            <a:off x="6390575" y="3541075"/>
            <a:ext cx="5540066" cy="427625"/>
          </a:xfrm>
          <a:prstGeom prst="rect">
            <a:avLst/>
          </a:prstGeom>
          <a:noFill/>
        </p:spPr>
        <p:txBody>
          <a:bodyPr wrap="square" lIns="0" tIns="0" rIns="0" bIns="0" rtlCol="0" anchor="t"/>
          <a:lstStyle/>
          <a:p>
            <a:pPr algn="l">
              <a:lnSpc>
                <a:spcPts val="1685"/>
              </a:lnSpc>
              <a:spcBef>
                <a:spcPts val="982"/>
              </a:spcBef>
              <a:buNone/>
            </a:pPr>
            <a:r>
              <a:rPr lang="en-US" sz="1267" b="1" kern="0" spc="38" dirty="0">
                <a:solidFill>
                  <a:srgbClr val="000000">
                    <a:alpha val="80000"/>
                  </a:srgbClr>
                </a:solidFill>
                <a:latin typeface="Jost*" pitchFamily="34" charset="0"/>
                <a:ea typeface="Jost*" pitchFamily="34" charset="-122"/>
                <a:cs typeface="Jost*" pitchFamily="34" charset="-120"/>
              </a:rPr>
              <a:t>Similar Big Topics</a:t>
            </a:r>
            <a:r>
              <a:rPr lang="en-US" sz="1267" kern="0" spc="38" dirty="0">
                <a:solidFill>
                  <a:srgbClr val="000000">
                    <a:alpha val="80000"/>
                  </a:srgbClr>
                </a:solidFill>
                <a:latin typeface="Jost*" pitchFamily="34" charset="0"/>
                <a:ea typeface="Jost*" pitchFamily="34" charset="-122"/>
                <a:cs typeface="Jost*" pitchFamily="34" charset="-120"/>
              </a:rPr>
              <a:t>:Both fake and real news stories were centered around major topics, predominantly U.S. politics.</a:t>
            </a:r>
            <a:endParaRPr lang="en-US" dirty="0"/>
          </a:p>
        </p:txBody>
      </p:sp>
      <p:sp>
        <p:nvSpPr>
          <p:cNvPr id="14" name="Object 13"/>
          <p:cNvSpPr/>
          <p:nvPr/>
        </p:nvSpPr>
        <p:spPr>
          <a:xfrm>
            <a:off x="6390575" y="4095768"/>
            <a:ext cx="5540066" cy="427625"/>
          </a:xfrm>
          <a:prstGeom prst="rect">
            <a:avLst/>
          </a:prstGeom>
          <a:noFill/>
        </p:spPr>
        <p:txBody>
          <a:bodyPr wrap="square" lIns="0" tIns="0" rIns="0" bIns="0" rtlCol="0" anchor="t"/>
          <a:lstStyle/>
          <a:p>
            <a:pPr algn="l">
              <a:lnSpc>
                <a:spcPts val="1685"/>
              </a:lnSpc>
              <a:spcBef>
                <a:spcPts val="982"/>
              </a:spcBef>
              <a:buNone/>
            </a:pPr>
            <a:r>
              <a:rPr lang="en-US" sz="1267" b="1" kern="0" spc="38" dirty="0">
                <a:solidFill>
                  <a:srgbClr val="000000">
                    <a:alpha val="80000"/>
                  </a:srgbClr>
                </a:solidFill>
                <a:latin typeface="Jost*" pitchFamily="34" charset="0"/>
                <a:ea typeface="Jost*" pitchFamily="34" charset="-122"/>
                <a:cs typeface="Jost*" pitchFamily="34" charset="-120"/>
              </a:rPr>
              <a:t>Insufficient Distinction</a:t>
            </a:r>
            <a:r>
              <a:rPr lang="en-US" sz="1267" kern="0" spc="38" dirty="0">
                <a:solidFill>
                  <a:srgbClr val="000000">
                    <a:alpha val="80000"/>
                  </a:srgbClr>
                </a:solidFill>
                <a:latin typeface="Jost*" pitchFamily="34" charset="0"/>
                <a:ea typeface="Jost*" pitchFamily="34" charset="-122"/>
                <a:cs typeface="Jost*" pitchFamily="34" charset="-120"/>
              </a:rPr>
              <a:t>:Mention of these common terms does not provide a clear distinction between fake and real news.</a:t>
            </a:r>
            <a:endParaRPr lang="en-US" dirty="0"/>
          </a:p>
        </p:txBody>
      </p:sp>
      <p:sp>
        <p:nvSpPr>
          <p:cNvPr id="15" name="Object 14"/>
          <p:cNvSpPr/>
          <p:nvPr/>
        </p:nvSpPr>
        <p:spPr>
          <a:xfrm>
            <a:off x="6390575" y="4650460"/>
            <a:ext cx="5540066" cy="641438"/>
          </a:xfrm>
          <a:prstGeom prst="rect">
            <a:avLst/>
          </a:prstGeom>
          <a:noFill/>
        </p:spPr>
        <p:txBody>
          <a:bodyPr wrap="square" lIns="0" tIns="0" rIns="0" bIns="0" rtlCol="0" anchor="t"/>
          <a:lstStyle/>
          <a:p>
            <a:pPr algn="l">
              <a:lnSpc>
                <a:spcPts val="1685"/>
              </a:lnSpc>
              <a:spcBef>
                <a:spcPts val="982"/>
              </a:spcBef>
              <a:buNone/>
            </a:pPr>
            <a:r>
              <a:rPr lang="en-US" sz="1267" b="1" kern="0" spc="38" dirty="0">
                <a:solidFill>
                  <a:srgbClr val="000000">
                    <a:alpha val="80000"/>
                  </a:srgbClr>
                </a:solidFill>
                <a:latin typeface="Jost*" pitchFamily="34" charset="0"/>
                <a:ea typeface="Jost*" pitchFamily="34" charset="-122"/>
                <a:cs typeface="Jost*" pitchFamily="34" charset="-120"/>
              </a:rPr>
              <a:t>Need for Additional Verification</a:t>
            </a:r>
            <a:r>
              <a:rPr lang="en-US" sz="1267" kern="0" spc="38" dirty="0">
                <a:solidFill>
                  <a:srgbClr val="000000">
                    <a:alpha val="80000"/>
                  </a:srgbClr>
                </a:solidFill>
                <a:latin typeface="Jost*" pitchFamily="34" charset="0"/>
                <a:ea typeface="Jost*" pitchFamily="34" charset="-122"/>
                <a:cs typeface="Jost*" pitchFamily="34" charset="-120"/>
              </a:rPr>
              <a:t>:Highlights the importance of exploring other methods for determining news authenticity and underscores the necessity of fact and source verification.</a:t>
            </a:r>
            <a:endParaRPr lang="en-US" dirty="0"/>
          </a:p>
        </p:txBody>
      </p:sp>
      <p:sp>
        <p:nvSpPr>
          <p:cNvPr id="16" name="Object 15"/>
          <p:cNvSpPr/>
          <p:nvPr/>
        </p:nvSpPr>
        <p:spPr>
          <a:xfrm>
            <a:off x="11874706" y="6516596"/>
            <a:ext cx="123794" cy="200570"/>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xmlns="" val="0"/>
            </a:ext>
          </a:extLst>
        </p:spPr>
        <p:txBody>
          <a:bodyPr/>
          <a:lstStyle>
            <a:lvl1pPr>
              <a:defRPr sz="1100"/>
            </a:lvl1pPr>
          </a:lstStyle>
          <a:p>
            <a:fld id="{F7021451-1387-4CA6-816F-3879F97B5CBC}"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5628764" y="0"/>
            <a:ext cx="0" cy="274320"/>
          </a:xfrm>
          <a:prstGeom prst="rect">
            <a:avLst/>
          </a:prstGeom>
          <a:noFill/>
        </p:spPr>
      </p:sp>
      <p:sp>
        <p:nvSpPr>
          <p:cNvPr id="3" name="Object 2"/>
          <p:cNvSpPr/>
          <p:nvPr/>
        </p:nvSpPr>
        <p:spPr>
          <a:xfrm>
            <a:off x="5824507" y="403819"/>
            <a:ext cx="6168559" cy="426584"/>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Jost*" pitchFamily="34" charset="0"/>
                <a:ea typeface="Jost*" pitchFamily="34" charset="-122"/>
                <a:cs typeface="Jost*" pitchFamily="34" charset="-120"/>
              </a:rPr>
              <a:t>EDA PROCESSING </a:t>
            </a:r>
            <a:endParaRPr lang="en-US" dirty="0"/>
          </a:p>
        </p:txBody>
      </p:sp>
      <p:sp>
        <p:nvSpPr>
          <p:cNvPr id="4" name="Object 3"/>
          <p:cNvSpPr/>
          <p:nvPr/>
        </p:nvSpPr>
        <p:spPr>
          <a:xfrm>
            <a:off x="95226" y="95226"/>
            <a:ext cx="5438313" cy="3285303"/>
          </a:xfrm>
          <a:prstGeom prst="rect">
            <a:avLst/>
          </a:prstGeom>
          <a:noFill/>
          <a:ln w="25400">
            <a:solidFill>
              <a:srgbClr val="FFFFFF"/>
            </a:solidFill>
            <a:prstDash val="solid"/>
            <a:miter lim="800000"/>
          </a:ln>
        </p:spPr>
      </p:sp>
      <p:sp>
        <p:nvSpPr>
          <p:cNvPr id="5" name="Object 4"/>
          <p:cNvSpPr/>
          <p:nvPr/>
        </p:nvSpPr>
        <p:spPr>
          <a:xfrm>
            <a:off x="114271" y="114271"/>
            <a:ext cx="5400222" cy="3247213"/>
          </a:xfrm>
          <a:prstGeom prst="rect">
            <a:avLst/>
          </a:prstGeom>
          <a:solidFill>
            <a:srgbClr val="FBFBFB"/>
          </a:solidFill>
        </p:spPr>
      </p:sp>
      <p:pic>
        <p:nvPicPr>
          <p:cNvPr id="6" name="Object 5" descr="preencoded.png"/>
          <p:cNvPicPr>
            <a:picLocks noChangeAspect="1"/>
          </p:cNvPicPr>
          <p:nvPr/>
        </p:nvPicPr>
        <p:blipFill>
          <a:blip r:embed="rId3"/>
          <a:srcRect l="-5367" t="-450" r="-5367" b="-450"/>
          <a:stretch/>
        </p:blipFill>
        <p:spPr>
          <a:xfrm>
            <a:off x="114271" y="114271"/>
            <a:ext cx="5400222" cy="3247213"/>
          </a:xfrm>
          <a:prstGeom prst="rect">
            <a:avLst/>
          </a:prstGeom>
        </p:spPr>
      </p:pic>
      <p:sp>
        <p:nvSpPr>
          <p:cNvPr id="7" name="Object 6"/>
          <p:cNvSpPr/>
          <p:nvPr/>
        </p:nvSpPr>
        <p:spPr>
          <a:xfrm>
            <a:off x="95226" y="3475756"/>
            <a:ext cx="5438313" cy="3285303"/>
          </a:xfrm>
          <a:prstGeom prst="rect">
            <a:avLst/>
          </a:prstGeom>
          <a:noFill/>
          <a:ln w="25400">
            <a:solidFill>
              <a:srgbClr val="FFFFFF"/>
            </a:solidFill>
            <a:prstDash val="solid"/>
            <a:miter lim="800000"/>
          </a:ln>
        </p:spPr>
      </p:sp>
      <p:sp>
        <p:nvSpPr>
          <p:cNvPr id="8" name="Object 7"/>
          <p:cNvSpPr/>
          <p:nvPr/>
        </p:nvSpPr>
        <p:spPr>
          <a:xfrm>
            <a:off x="114271" y="3494801"/>
            <a:ext cx="5400222" cy="3247213"/>
          </a:xfrm>
          <a:prstGeom prst="rect">
            <a:avLst/>
          </a:prstGeom>
          <a:solidFill>
            <a:srgbClr val="FEFEFE"/>
          </a:solidFill>
        </p:spPr>
      </p:sp>
      <p:pic>
        <p:nvPicPr>
          <p:cNvPr id="9" name="Object 8" descr="preencoded.png"/>
          <p:cNvPicPr>
            <a:picLocks noChangeAspect="1"/>
          </p:cNvPicPr>
          <p:nvPr/>
        </p:nvPicPr>
        <p:blipFill>
          <a:blip r:embed="rId4"/>
          <a:srcRect l="-6445" t="292" r="-6445" b="292"/>
          <a:stretch/>
        </p:blipFill>
        <p:spPr>
          <a:xfrm>
            <a:off x="114271" y="3494801"/>
            <a:ext cx="5400222" cy="3247213"/>
          </a:xfrm>
          <a:prstGeom prst="rect">
            <a:avLst/>
          </a:prstGeom>
        </p:spPr>
      </p:pic>
      <p:sp>
        <p:nvSpPr>
          <p:cNvPr id="10" name="Object 9"/>
          <p:cNvSpPr/>
          <p:nvPr/>
        </p:nvSpPr>
        <p:spPr>
          <a:xfrm>
            <a:off x="6390575" y="1732968"/>
            <a:ext cx="5540066" cy="323918"/>
          </a:xfrm>
          <a:prstGeom prst="rect">
            <a:avLst/>
          </a:prstGeom>
          <a:noFill/>
        </p:spPr>
        <p:txBody>
          <a:bodyPr wrap="square" lIns="0" tIns="0" rIns="0" bIns="0" rtlCol="0" anchor="t"/>
          <a:lstStyle/>
          <a:p>
            <a:pPr algn="l">
              <a:lnSpc>
                <a:spcPts val="2552"/>
              </a:lnSpc>
              <a:buNone/>
            </a:pPr>
            <a:r>
              <a:rPr lang="en-US" sz="2025" b="1" kern="0" spc="61" dirty="0">
                <a:solidFill>
                  <a:srgbClr val="000000"/>
                </a:solidFill>
                <a:latin typeface="Jost*" pitchFamily="34" charset="0"/>
                <a:ea typeface="Jost*" pitchFamily="34" charset="-122"/>
                <a:cs typeface="Jost*" pitchFamily="34" charset="-120"/>
              </a:rPr>
              <a:t>TF-IDF Analysis</a:t>
            </a:r>
            <a:endParaRPr lang="en-US" dirty="0"/>
          </a:p>
        </p:txBody>
      </p:sp>
      <p:sp>
        <p:nvSpPr>
          <p:cNvPr id="11" name="Object 10"/>
          <p:cNvSpPr/>
          <p:nvPr/>
        </p:nvSpPr>
        <p:spPr>
          <a:xfrm>
            <a:off x="6390575" y="2217877"/>
            <a:ext cx="5540066" cy="427625"/>
          </a:xfrm>
          <a:prstGeom prst="rect">
            <a:avLst/>
          </a:prstGeom>
          <a:noFill/>
        </p:spPr>
        <p:txBody>
          <a:bodyPr wrap="square" lIns="0" tIns="0" rIns="0" bIns="0" rtlCol="0" anchor="t"/>
          <a:lstStyle/>
          <a:p>
            <a:pPr algn="l">
              <a:lnSpc>
                <a:spcPts val="1685"/>
              </a:lnSpc>
              <a:spcBef>
                <a:spcPts val="1243"/>
              </a:spcBef>
              <a:buNone/>
            </a:pPr>
            <a:r>
              <a:rPr lang="en-US" sz="1267" b="1" kern="0" spc="38" dirty="0">
                <a:solidFill>
                  <a:srgbClr val="000000">
                    <a:alpha val="80000"/>
                  </a:srgbClr>
                </a:solidFill>
                <a:latin typeface="Jost*" pitchFamily="34" charset="0"/>
                <a:ea typeface="Jost*" pitchFamily="34" charset="-122"/>
                <a:cs typeface="Jost*" pitchFamily="34" charset="-120"/>
              </a:rPr>
              <a:t>Common Figures Discussed</a:t>
            </a:r>
            <a:r>
              <a:rPr lang="en-US" sz="1267" kern="0" spc="38" dirty="0">
                <a:solidFill>
                  <a:srgbClr val="000000">
                    <a:alpha val="80000"/>
                  </a:srgbClr>
                </a:solidFill>
                <a:latin typeface="Jost*" pitchFamily="34" charset="0"/>
                <a:ea typeface="Jost*" pitchFamily="34" charset="-122"/>
                <a:cs typeface="Jost*" pitchFamily="34" charset="-120"/>
              </a:rPr>
              <a:t>:Both fake and true news prominently featured figures like Trump and Clinton.</a:t>
            </a:r>
            <a:endParaRPr lang="en-US" dirty="0"/>
          </a:p>
        </p:txBody>
      </p:sp>
      <p:sp>
        <p:nvSpPr>
          <p:cNvPr id="12" name="Object 11"/>
          <p:cNvSpPr/>
          <p:nvPr/>
        </p:nvSpPr>
        <p:spPr>
          <a:xfrm>
            <a:off x="6390575" y="2772570"/>
            <a:ext cx="5540066" cy="641438"/>
          </a:xfrm>
          <a:prstGeom prst="rect">
            <a:avLst/>
          </a:prstGeom>
          <a:noFill/>
        </p:spPr>
        <p:txBody>
          <a:bodyPr wrap="square" lIns="0" tIns="0" rIns="0" bIns="0" rtlCol="0" anchor="t"/>
          <a:lstStyle/>
          <a:p>
            <a:pPr algn="l">
              <a:lnSpc>
                <a:spcPts val="1685"/>
              </a:lnSpc>
              <a:spcBef>
                <a:spcPts val="982"/>
              </a:spcBef>
              <a:buNone/>
            </a:pPr>
            <a:r>
              <a:rPr lang="en-US" sz="1267" b="1" kern="0" spc="38" dirty="0">
                <a:solidFill>
                  <a:srgbClr val="000000">
                    <a:alpha val="80000"/>
                  </a:srgbClr>
                </a:solidFill>
                <a:latin typeface="Jost*" pitchFamily="34" charset="0"/>
                <a:ea typeface="Jost*" pitchFamily="34" charset="-122"/>
                <a:cs typeface="Jost*" pitchFamily="34" charset="-120"/>
              </a:rPr>
              <a:t>Prevalent Topics in Fake News</a:t>
            </a:r>
            <a:r>
              <a:rPr lang="en-US" sz="1267" kern="0" spc="38" dirty="0">
                <a:solidFill>
                  <a:srgbClr val="000000">
                    <a:alpha val="80000"/>
                  </a:srgbClr>
                </a:solidFill>
                <a:latin typeface="Jost*" pitchFamily="34" charset="0"/>
                <a:ea typeface="Jost*" pitchFamily="34" charset="-122"/>
                <a:cs typeface="Jost*" pitchFamily="34" charset="-120"/>
              </a:rPr>
              <a:t>:Words such as "election" and "Hillary" were predominantly found in fake news, possibly indicating prevalent or manipulated narratives.</a:t>
            </a:r>
            <a:endParaRPr lang="en-US" dirty="0"/>
          </a:p>
        </p:txBody>
      </p:sp>
      <p:sp>
        <p:nvSpPr>
          <p:cNvPr id="13" name="Object 12"/>
          <p:cNvSpPr/>
          <p:nvPr/>
        </p:nvSpPr>
        <p:spPr>
          <a:xfrm>
            <a:off x="6390575" y="3541075"/>
            <a:ext cx="5540066" cy="641438"/>
          </a:xfrm>
          <a:prstGeom prst="rect">
            <a:avLst/>
          </a:prstGeom>
          <a:noFill/>
        </p:spPr>
        <p:txBody>
          <a:bodyPr wrap="square" lIns="0" tIns="0" rIns="0" bIns="0" rtlCol="0" anchor="t"/>
          <a:lstStyle/>
          <a:p>
            <a:pPr algn="l">
              <a:lnSpc>
                <a:spcPts val="1685"/>
              </a:lnSpc>
              <a:spcBef>
                <a:spcPts val="982"/>
              </a:spcBef>
              <a:buNone/>
            </a:pPr>
            <a:r>
              <a:rPr lang="en-US" sz="1267" b="1" kern="0" spc="38" dirty="0">
                <a:solidFill>
                  <a:srgbClr val="000000">
                    <a:alpha val="80000"/>
                  </a:srgbClr>
                </a:solidFill>
                <a:latin typeface="Jost*" pitchFamily="34" charset="0"/>
                <a:ea typeface="Jost*" pitchFamily="34" charset="-122"/>
                <a:cs typeface="Jost*" pitchFamily="34" charset="-120"/>
              </a:rPr>
              <a:t>Potential Underlying Biases</a:t>
            </a:r>
            <a:r>
              <a:rPr lang="en-US" sz="1267" kern="0" spc="38" dirty="0">
                <a:solidFill>
                  <a:srgbClr val="000000">
                    <a:alpha val="80000"/>
                  </a:srgbClr>
                </a:solidFill>
                <a:latin typeface="Jost*" pitchFamily="34" charset="0"/>
                <a:ea typeface="Jost*" pitchFamily="34" charset="-122"/>
                <a:cs typeface="Jost*" pitchFamily="34" charset="-120"/>
              </a:rPr>
              <a:t>:Consistent association of certain words with either fake or true news suggests potential underlying biases.</a:t>
            </a:r>
            <a:endParaRPr lang="en-US" dirty="0"/>
          </a:p>
        </p:txBody>
      </p:sp>
      <p:sp>
        <p:nvSpPr>
          <p:cNvPr id="14" name="Object 13"/>
          <p:cNvSpPr/>
          <p:nvPr/>
        </p:nvSpPr>
        <p:spPr>
          <a:xfrm>
            <a:off x="6390575" y="4309580"/>
            <a:ext cx="5540066" cy="641438"/>
          </a:xfrm>
          <a:prstGeom prst="rect">
            <a:avLst/>
          </a:prstGeom>
          <a:noFill/>
        </p:spPr>
        <p:txBody>
          <a:bodyPr wrap="square" lIns="0" tIns="0" rIns="0" bIns="0" rtlCol="0" anchor="t"/>
          <a:lstStyle/>
          <a:p>
            <a:pPr algn="l">
              <a:lnSpc>
                <a:spcPts val="1685"/>
              </a:lnSpc>
              <a:spcBef>
                <a:spcPts val="982"/>
              </a:spcBef>
              <a:buNone/>
            </a:pPr>
            <a:r>
              <a:rPr lang="en-US" sz="1267" b="1" kern="0" spc="38" dirty="0">
                <a:solidFill>
                  <a:srgbClr val="000000">
                    <a:alpha val="80000"/>
                  </a:srgbClr>
                </a:solidFill>
                <a:latin typeface="Jost*" pitchFamily="34" charset="0"/>
                <a:ea typeface="Jost*" pitchFamily="34" charset="-122"/>
                <a:cs typeface="Jost*" pitchFamily="34" charset="-120"/>
              </a:rPr>
              <a:t>Indication of Influence Attempts</a:t>
            </a:r>
            <a:r>
              <a:rPr lang="en-US" sz="1267" kern="0" spc="38" dirty="0">
                <a:solidFill>
                  <a:srgbClr val="000000">
                    <a:alpha val="80000"/>
                  </a:srgbClr>
                </a:solidFill>
                <a:latin typeface="Jost*" pitchFamily="34" charset="0"/>
                <a:ea typeface="Jost*" pitchFamily="34" charset="-122"/>
                <a:cs typeface="Jost*" pitchFamily="34" charset="-120"/>
              </a:rPr>
              <a:t>:A heavy focus on terms like "election", "Hillary", and "Trump" in fake news may signify attempts to shape perceptions regarding electoral events.</a:t>
            </a:r>
            <a:endParaRPr lang="en-US" dirty="0"/>
          </a:p>
        </p:txBody>
      </p:sp>
      <p:sp>
        <p:nvSpPr>
          <p:cNvPr id="15" name="Object 14"/>
          <p:cNvSpPr/>
          <p:nvPr/>
        </p:nvSpPr>
        <p:spPr>
          <a:xfrm>
            <a:off x="6390575" y="5078085"/>
            <a:ext cx="5540066" cy="641438"/>
          </a:xfrm>
          <a:prstGeom prst="rect">
            <a:avLst/>
          </a:prstGeom>
          <a:noFill/>
        </p:spPr>
        <p:txBody>
          <a:bodyPr wrap="square" lIns="0" tIns="0" rIns="0" bIns="0" rtlCol="0" anchor="t"/>
          <a:lstStyle/>
          <a:p>
            <a:pPr algn="l">
              <a:lnSpc>
                <a:spcPts val="1685"/>
              </a:lnSpc>
              <a:spcBef>
                <a:spcPts val="982"/>
              </a:spcBef>
              <a:buNone/>
            </a:pPr>
            <a:r>
              <a:rPr lang="en-US" sz="1267" b="1" kern="0" spc="38" dirty="0">
                <a:solidFill>
                  <a:srgbClr val="000000">
                    <a:alpha val="80000"/>
                  </a:srgbClr>
                </a:solidFill>
                <a:latin typeface="Jost*" pitchFamily="34" charset="0"/>
                <a:ea typeface="Jost*" pitchFamily="34" charset="-122"/>
                <a:cs typeface="Jost*" pitchFamily="34" charset="-120"/>
              </a:rPr>
              <a:t>Insight into Manipulation Tactics</a:t>
            </a:r>
            <a:r>
              <a:rPr lang="en-US" sz="1267" kern="0" spc="38" dirty="0">
                <a:solidFill>
                  <a:srgbClr val="000000">
                    <a:alpha val="80000"/>
                  </a:srgbClr>
                </a:solidFill>
                <a:latin typeface="Jost*" pitchFamily="34" charset="0"/>
                <a:ea typeface="Jost*" pitchFamily="34" charset="-122"/>
                <a:cs typeface="Jost*" pitchFamily="34" charset="-120"/>
              </a:rPr>
              <a:t>:The word associations could provide insight into the tactics used in the fake news domain to influence public opinion.</a:t>
            </a:r>
            <a:endParaRPr lang="en-US" dirty="0"/>
          </a:p>
        </p:txBody>
      </p:sp>
      <p:sp>
        <p:nvSpPr>
          <p:cNvPr id="16" name="Object 15"/>
          <p:cNvSpPr/>
          <p:nvPr/>
        </p:nvSpPr>
        <p:spPr>
          <a:xfrm>
            <a:off x="11884228" y="6516596"/>
            <a:ext cx="114271" cy="200570"/>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xmlns="" val="0"/>
            </a:ext>
          </a:extLst>
        </p:spPr>
        <p:txBody>
          <a:bodyPr/>
          <a:lstStyle>
            <a:lvl1pPr>
              <a:defRPr sz="1100"/>
            </a:lvl1pPr>
          </a:lstStyle>
          <a:p>
            <a:fld id="{F7021451-1387-4CA6-816F-3879F97B5CBC}"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EAE9E6"/>
        </a:solidFill>
        <a:effectLst/>
      </p:bgPr>
    </p:bg>
    <p:spTree>
      <p:nvGrpSpPr>
        <p:cNvPr id="1" name=""/>
        <p:cNvGrpSpPr/>
        <p:nvPr/>
      </p:nvGrpSpPr>
      <p:grpSpPr>
        <a:xfrm>
          <a:off x="0" y="0"/>
          <a:ext cx="0" cy="0"/>
          <a:chOff x="0" y="0"/>
          <a:chExt cx="0" cy="0"/>
        </a:xfrm>
      </p:grpSpPr>
      <p:sp>
        <p:nvSpPr>
          <p:cNvPr id="2" name="Object 1"/>
          <p:cNvSpPr/>
          <p:nvPr/>
        </p:nvSpPr>
        <p:spPr>
          <a:xfrm>
            <a:off x="0" y="0"/>
            <a:ext cx="3149012" cy="6865808"/>
          </a:xfrm>
          <a:prstGeom prst="rect">
            <a:avLst/>
          </a:prstGeom>
          <a:solidFill>
            <a:srgbClr val="EAE9E6"/>
          </a:solidFill>
        </p:spPr>
      </p:sp>
      <p:pic>
        <p:nvPicPr>
          <p:cNvPr id="3" name="Object 2" descr="preencoded.png"/>
          <p:cNvPicPr>
            <a:picLocks noChangeAspect="1"/>
          </p:cNvPicPr>
          <p:nvPr/>
        </p:nvPicPr>
        <p:blipFill>
          <a:blip r:embed="rId3"/>
          <a:srcRect l="34807" r="34807"/>
          <a:stretch/>
        </p:blipFill>
        <p:spPr>
          <a:xfrm>
            <a:off x="0" y="0"/>
            <a:ext cx="3149011" cy="6865808"/>
          </a:xfrm>
          <a:prstGeom prst="rect">
            <a:avLst/>
          </a:prstGeom>
        </p:spPr>
      </p:pic>
      <p:sp>
        <p:nvSpPr>
          <p:cNvPr id="4" name="Object 3"/>
          <p:cNvSpPr/>
          <p:nvPr/>
        </p:nvSpPr>
        <p:spPr>
          <a:xfrm>
            <a:off x="7703796" y="1869409"/>
            <a:ext cx="3953228" cy="3117386"/>
          </a:xfrm>
          <a:prstGeom prst="rect">
            <a:avLst/>
          </a:prstGeom>
          <a:solidFill>
            <a:srgbClr val="143F9C"/>
          </a:solidFill>
        </p:spPr>
      </p:sp>
      <p:sp>
        <p:nvSpPr>
          <p:cNvPr id="5" name="Object 4"/>
          <p:cNvSpPr/>
          <p:nvPr/>
        </p:nvSpPr>
        <p:spPr>
          <a:xfrm>
            <a:off x="7715642" y="2061498"/>
            <a:ext cx="3929390" cy="323918"/>
          </a:xfrm>
          <a:prstGeom prst="rect">
            <a:avLst/>
          </a:prstGeom>
          <a:noFill/>
        </p:spPr>
        <p:txBody>
          <a:bodyPr wrap="square" lIns="0" tIns="0" rIns="0" bIns="0" rtlCol="0" anchor="ctr"/>
          <a:lstStyle/>
          <a:p>
            <a:pPr algn="ctr">
              <a:lnSpc>
                <a:spcPts val="2552"/>
              </a:lnSpc>
              <a:buNone/>
            </a:pPr>
            <a:r>
              <a:rPr lang="en-US" sz="2025" kern="0" spc="61" dirty="0">
                <a:solidFill>
                  <a:srgbClr val="FFFFFF"/>
                </a:solidFill>
                <a:latin typeface="Jost*" pitchFamily="34" charset="0"/>
                <a:ea typeface="Jost*" pitchFamily="34" charset="-122"/>
                <a:cs typeface="Jost*" pitchFamily="34" charset="-120"/>
              </a:rPr>
              <a:t>Data Partitioning</a:t>
            </a:r>
            <a:endParaRPr lang="en-US" dirty="0"/>
          </a:p>
        </p:txBody>
      </p:sp>
      <p:sp>
        <p:nvSpPr>
          <p:cNvPr id="6" name="Object 5"/>
          <p:cNvSpPr/>
          <p:nvPr/>
        </p:nvSpPr>
        <p:spPr>
          <a:xfrm>
            <a:off x="7715642" y="2556823"/>
            <a:ext cx="3929390" cy="539665"/>
          </a:xfrm>
          <a:prstGeom prst="rect">
            <a:avLst/>
          </a:prstGeom>
          <a:noFill/>
        </p:spPr>
        <p:txBody>
          <a:bodyPr wrap="square" lIns="0" tIns="0" rIns="0" bIns="0" rtlCol="0" anchor="ctr"/>
          <a:lstStyle/>
          <a:p>
            <a:pPr algn="ctr">
              <a:lnSpc>
                <a:spcPts val="1418"/>
              </a:lnSpc>
              <a:spcBef>
                <a:spcPts val="1323"/>
              </a:spcBef>
              <a:buNone/>
            </a:pPr>
            <a:r>
              <a:rPr lang="en-US" sz="1125" b="1" kern="0" spc="34" dirty="0">
                <a:solidFill>
                  <a:srgbClr val="FFFFFF"/>
                </a:solidFill>
                <a:latin typeface="Jost*" pitchFamily="34" charset="0"/>
                <a:ea typeface="Jost*" pitchFamily="34" charset="-122"/>
                <a:cs typeface="Jost*" pitchFamily="34" charset="-120"/>
              </a:rPr>
              <a:t>Train-Test Split</a:t>
            </a:r>
            <a:r>
              <a:rPr lang="en-US" sz="1125" kern="0" spc="34" dirty="0">
                <a:solidFill>
                  <a:srgbClr val="FFFFFF"/>
                </a:solidFill>
                <a:latin typeface="Jost*" pitchFamily="34" charset="0"/>
                <a:ea typeface="Jost*" pitchFamily="34" charset="-122"/>
                <a:cs typeface="Jost*" pitchFamily="34" charset="-120"/>
              </a:rPr>
              <a:t>:Partitioned the dataset into training and testing subsets using an 80-20 split ratio, ensuring a good balance between training and evaluation.</a:t>
            </a:r>
            <a:endParaRPr lang="en-US" dirty="0"/>
          </a:p>
        </p:txBody>
      </p:sp>
      <p:sp>
        <p:nvSpPr>
          <p:cNvPr id="7" name="Object 6"/>
          <p:cNvSpPr/>
          <p:nvPr/>
        </p:nvSpPr>
        <p:spPr>
          <a:xfrm>
            <a:off x="7715642" y="3302117"/>
            <a:ext cx="3929390" cy="719553"/>
          </a:xfrm>
          <a:prstGeom prst="rect">
            <a:avLst/>
          </a:prstGeom>
          <a:noFill/>
        </p:spPr>
        <p:txBody>
          <a:bodyPr wrap="square" lIns="0" tIns="0" rIns="0" bIns="0" rtlCol="0" anchor="ctr"/>
          <a:lstStyle/>
          <a:p>
            <a:pPr algn="ctr">
              <a:lnSpc>
                <a:spcPts val="1418"/>
              </a:lnSpc>
              <a:spcBef>
                <a:spcPts val="1588"/>
              </a:spcBef>
              <a:buNone/>
            </a:pPr>
            <a:r>
              <a:rPr lang="en-US" sz="1125" b="1" kern="0" spc="34" dirty="0">
                <a:solidFill>
                  <a:srgbClr val="FFFFFF"/>
                </a:solidFill>
                <a:latin typeface="Jost*" pitchFamily="34" charset="0"/>
                <a:ea typeface="Jost*" pitchFamily="34" charset="-122"/>
                <a:cs typeface="Jost*" pitchFamily="34" charset="-120"/>
              </a:rPr>
              <a:t>Separation of Features and Labels</a:t>
            </a:r>
            <a:r>
              <a:rPr lang="en-US" sz="1125" kern="0" spc="34" dirty="0">
                <a:solidFill>
                  <a:srgbClr val="FFFFFF"/>
                </a:solidFill>
                <a:latin typeface="Jost*" pitchFamily="34" charset="0"/>
                <a:ea typeface="Jost*" pitchFamily="34" charset="-122"/>
                <a:cs typeface="Jost*" pitchFamily="34" charset="-120"/>
              </a:rPr>
              <a:t>:Isolated the 'content' column as features (X) and the 'label' column as the target variable (y) for both training and testing sets.</a:t>
            </a:r>
            <a:endParaRPr lang="en-US" dirty="0"/>
          </a:p>
        </p:txBody>
      </p:sp>
      <p:sp>
        <p:nvSpPr>
          <p:cNvPr id="8" name="Object 7"/>
          <p:cNvSpPr/>
          <p:nvPr/>
        </p:nvSpPr>
        <p:spPr>
          <a:xfrm>
            <a:off x="7715642" y="4227299"/>
            <a:ext cx="3929390" cy="539665"/>
          </a:xfrm>
          <a:prstGeom prst="rect">
            <a:avLst/>
          </a:prstGeom>
          <a:noFill/>
        </p:spPr>
        <p:txBody>
          <a:bodyPr wrap="square" lIns="0" tIns="0" rIns="0" bIns="0" rtlCol="0" anchor="ctr"/>
          <a:lstStyle/>
          <a:p>
            <a:pPr algn="ctr">
              <a:lnSpc>
                <a:spcPts val="1418"/>
              </a:lnSpc>
              <a:spcBef>
                <a:spcPts val="1588"/>
              </a:spcBef>
              <a:buNone/>
            </a:pPr>
            <a:r>
              <a:rPr lang="en-US" sz="1125" b="1" kern="0" spc="34" dirty="0">
                <a:solidFill>
                  <a:srgbClr val="FFFFFF"/>
                </a:solidFill>
                <a:latin typeface="Jost*" pitchFamily="34" charset="0"/>
                <a:ea typeface="Jost*" pitchFamily="34" charset="-122"/>
                <a:cs typeface="Jost*" pitchFamily="34" charset="-120"/>
              </a:rPr>
              <a:t>Random State Setting</a:t>
            </a:r>
            <a:r>
              <a:rPr lang="en-US" sz="1125" kern="0" spc="34" dirty="0">
                <a:solidFill>
                  <a:srgbClr val="FFFFFF"/>
                </a:solidFill>
                <a:latin typeface="Jost*" pitchFamily="34" charset="0"/>
                <a:ea typeface="Jost*" pitchFamily="34" charset="-122"/>
                <a:cs typeface="Jost*" pitchFamily="34" charset="-120"/>
              </a:rPr>
              <a:t>:Set a random state for reproducibility, ensuring that the split yields consistent subsets across different runs.</a:t>
            </a:r>
            <a:endParaRPr lang="en-US" dirty="0"/>
          </a:p>
        </p:txBody>
      </p:sp>
      <p:sp>
        <p:nvSpPr>
          <p:cNvPr id="9" name="Object 8"/>
          <p:cNvSpPr/>
          <p:nvPr/>
        </p:nvSpPr>
        <p:spPr>
          <a:xfrm>
            <a:off x="3380528" y="1352212"/>
            <a:ext cx="4201799" cy="4884201"/>
          </a:xfrm>
          <a:prstGeom prst="rect">
            <a:avLst/>
          </a:prstGeom>
          <a:solidFill>
            <a:srgbClr val="143F9C"/>
          </a:solidFill>
        </p:spPr>
      </p:sp>
      <p:sp>
        <p:nvSpPr>
          <p:cNvPr id="10" name="Object 9"/>
          <p:cNvSpPr/>
          <p:nvPr/>
        </p:nvSpPr>
        <p:spPr>
          <a:xfrm>
            <a:off x="3615620" y="1520197"/>
            <a:ext cx="3824804" cy="293713"/>
          </a:xfrm>
          <a:prstGeom prst="rect">
            <a:avLst/>
          </a:prstGeom>
          <a:noFill/>
        </p:spPr>
        <p:txBody>
          <a:bodyPr wrap="square" lIns="0" tIns="0" rIns="0" bIns="0" rtlCol="0" anchor="t"/>
          <a:lstStyle/>
          <a:p>
            <a:pPr algn="l">
              <a:lnSpc>
                <a:spcPts val="2313"/>
              </a:lnSpc>
              <a:buNone/>
            </a:pPr>
            <a:r>
              <a:rPr lang="en-US" sz="1836" kern="0" spc="55" dirty="0">
                <a:solidFill>
                  <a:srgbClr val="FFFFFF"/>
                </a:solidFill>
                <a:latin typeface="Jost*" pitchFamily="34" charset="0"/>
                <a:ea typeface="Jost*" pitchFamily="34" charset="-122"/>
                <a:cs typeface="Jost*" pitchFamily="34" charset="-120"/>
              </a:rPr>
              <a:t>Data Pre-Processing </a:t>
            </a:r>
            <a:endParaRPr lang="en-US" dirty="0"/>
          </a:p>
        </p:txBody>
      </p:sp>
      <p:sp>
        <p:nvSpPr>
          <p:cNvPr id="11" name="Object 10"/>
          <p:cNvSpPr/>
          <p:nvPr/>
        </p:nvSpPr>
        <p:spPr>
          <a:xfrm>
            <a:off x="3615620" y="1992459"/>
            <a:ext cx="3824804" cy="539665"/>
          </a:xfrm>
          <a:prstGeom prst="rect">
            <a:avLst/>
          </a:prstGeom>
          <a:noFill/>
        </p:spPr>
        <p:txBody>
          <a:bodyPr wrap="square" lIns="0" tIns="0" rIns="0" bIns="0" rtlCol="0" anchor="t"/>
          <a:lstStyle/>
          <a:p>
            <a:pPr algn="l">
              <a:lnSpc>
                <a:spcPts val="1418"/>
              </a:lnSpc>
              <a:spcBef>
                <a:spcPts val="1379"/>
              </a:spcBef>
              <a:buNone/>
            </a:pPr>
            <a:r>
              <a:rPr lang="en-US" sz="1125" b="1" kern="0" spc="34" dirty="0">
                <a:solidFill>
                  <a:srgbClr val="FFFFFF"/>
                </a:solidFill>
                <a:latin typeface="Jost*" pitchFamily="34" charset="0"/>
                <a:ea typeface="Jost*" pitchFamily="34" charset="-122"/>
                <a:cs typeface="Jost*" pitchFamily="34" charset="-120"/>
              </a:rPr>
              <a:t>Custom Preprocessing Class</a:t>
            </a:r>
            <a:r>
              <a:rPr lang="en-US" sz="1125" kern="0" spc="34" dirty="0">
                <a:solidFill>
                  <a:srgbClr val="FFFFFF"/>
                </a:solidFill>
                <a:latin typeface="Jost*" pitchFamily="34" charset="0"/>
                <a:ea typeface="Jost*" pitchFamily="34" charset="-122"/>
                <a:cs typeface="Jost*" pitchFamily="34" charset="-120"/>
              </a:rPr>
              <a:t>:Designed a NewsPreprocessor class encapsulating preprocessing functions to ensure code modularity and reusability.</a:t>
            </a:r>
            <a:endParaRPr lang="en-US" dirty="0"/>
          </a:p>
        </p:txBody>
      </p:sp>
      <p:sp>
        <p:nvSpPr>
          <p:cNvPr id="12" name="Object 11"/>
          <p:cNvSpPr/>
          <p:nvPr/>
        </p:nvSpPr>
        <p:spPr>
          <a:xfrm>
            <a:off x="3615620" y="2737753"/>
            <a:ext cx="3824804" cy="719553"/>
          </a:xfrm>
          <a:prstGeom prst="rect">
            <a:avLst/>
          </a:prstGeom>
          <a:noFill/>
        </p:spPr>
        <p:txBody>
          <a:bodyPr wrap="square" lIns="0" tIns="0" rIns="0" bIns="0" rtlCol="0" anchor="t"/>
          <a:lstStyle/>
          <a:p>
            <a:pPr algn="l">
              <a:lnSpc>
                <a:spcPts val="1418"/>
              </a:lnSpc>
              <a:spcBef>
                <a:spcPts val="1588"/>
              </a:spcBef>
              <a:buNone/>
            </a:pPr>
            <a:r>
              <a:rPr lang="en-US" sz="1125" b="1" kern="0" spc="34" dirty="0">
                <a:solidFill>
                  <a:srgbClr val="FFFFFF"/>
                </a:solidFill>
                <a:latin typeface="Jost*" pitchFamily="34" charset="0"/>
                <a:ea typeface="Jost*" pitchFamily="34" charset="-122"/>
                <a:cs typeface="Jost*" pitchFamily="34" charset="-120"/>
              </a:rPr>
              <a:t>Text Normalization</a:t>
            </a:r>
            <a:r>
              <a:rPr lang="en-US" sz="1125" kern="0" spc="34" dirty="0">
                <a:solidFill>
                  <a:srgbClr val="FFFFFF"/>
                </a:solidFill>
                <a:latin typeface="Jost*" pitchFamily="34" charset="0"/>
                <a:ea typeface="Jost*" pitchFamily="34" charset="-122"/>
                <a:cs typeface="Jost*" pitchFamily="34" charset="-120"/>
              </a:rPr>
              <a:t>:Incorporated text normalization steps including removal of non-alphabetic characters, conversion to lowercase, and lemmatization to standardize text data.</a:t>
            </a:r>
            <a:endParaRPr lang="en-US" dirty="0"/>
          </a:p>
        </p:txBody>
      </p:sp>
      <p:sp>
        <p:nvSpPr>
          <p:cNvPr id="13" name="Object 12"/>
          <p:cNvSpPr/>
          <p:nvPr/>
        </p:nvSpPr>
        <p:spPr>
          <a:xfrm>
            <a:off x="3615620" y="3662935"/>
            <a:ext cx="3824804" cy="539665"/>
          </a:xfrm>
          <a:prstGeom prst="rect">
            <a:avLst/>
          </a:prstGeom>
          <a:noFill/>
        </p:spPr>
        <p:txBody>
          <a:bodyPr wrap="square" lIns="0" tIns="0" rIns="0" bIns="0" rtlCol="0" anchor="t"/>
          <a:lstStyle/>
          <a:p>
            <a:pPr algn="l">
              <a:lnSpc>
                <a:spcPts val="1418"/>
              </a:lnSpc>
              <a:spcBef>
                <a:spcPts val="1588"/>
              </a:spcBef>
              <a:buNone/>
            </a:pPr>
            <a:r>
              <a:rPr lang="en-US" sz="1125" b="1" kern="0" spc="34" dirty="0">
                <a:solidFill>
                  <a:srgbClr val="FFFFFF"/>
                </a:solidFill>
                <a:latin typeface="Jost*" pitchFamily="34" charset="0"/>
                <a:ea typeface="Jost*" pitchFamily="34" charset="-122"/>
                <a:cs typeface="Jost*" pitchFamily="34" charset="-120"/>
              </a:rPr>
              <a:t>Stopword Removal</a:t>
            </a:r>
            <a:r>
              <a:rPr lang="en-US" sz="1125" kern="0" spc="34" dirty="0">
                <a:solidFill>
                  <a:srgbClr val="FFFFFF"/>
                </a:solidFill>
                <a:latin typeface="Jost*" pitchFamily="34" charset="0"/>
                <a:ea typeface="Jost*" pitchFamily="34" charset="-122"/>
                <a:cs typeface="Jost*" pitchFamily="34" charset="-120"/>
              </a:rPr>
              <a:t>:Utilized Natural Language Toolkit (NLTK) to remove common stopwords, reducing noise in the dataset.</a:t>
            </a:r>
            <a:endParaRPr lang="en-US" dirty="0"/>
          </a:p>
        </p:txBody>
      </p:sp>
      <p:sp>
        <p:nvSpPr>
          <p:cNvPr id="14" name="Object 13"/>
          <p:cNvSpPr/>
          <p:nvPr/>
        </p:nvSpPr>
        <p:spPr>
          <a:xfrm>
            <a:off x="3615620" y="4408229"/>
            <a:ext cx="3824804" cy="539665"/>
          </a:xfrm>
          <a:prstGeom prst="rect">
            <a:avLst/>
          </a:prstGeom>
          <a:noFill/>
        </p:spPr>
        <p:txBody>
          <a:bodyPr wrap="square" lIns="0" tIns="0" rIns="0" bIns="0" rtlCol="0" anchor="t"/>
          <a:lstStyle/>
          <a:p>
            <a:pPr algn="l">
              <a:lnSpc>
                <a:spcPts val="1418"/>
              </a:lnSpc>
              <a:spcBef>
                <a:spcPts val="1588"/>
              </a:spcBef>
              <a:buNone/>
            </a:pPr>
            <a:r>
              <a:rPr lang="en-US" sz="1125" b="1" kern="0" spc="34" dirty="0">
                <a:solidFill>
                  <a:srgbClr val="FFFFFF"/>
                </a:solidFill>
                <a:latin typeface="Jost*" pitchFamily="34" charset="0"/>
                <a:ea typeface="Jost*" pitchFamily="34" charset="-122"/>
                <a:cs typeface="Jost*" pitchFamily="34" charset="-120"/>
              </a:rPr>
              <a:t>Lemmatization</a:t>
            </a:r>
            <a:r>
              <a:rPr lang="en-US" sz="1125" kern="0" spc="34" dirty="0">
                <a:solidFill>
                  <a:srgbClr val="FFFFFF"/>
                </a:solidFill>
                <a:latin typeface="Jost*" pitchFamily="34" charset="0"/>
                <a:ea typeface="Jost*" pitchFamily="34" charset="-122"/>
                <a:cs typeface="Jost*" pitchFamily="34" charset="-120"/>
              </a:rPr>
              <a:t>:Applied lemmatization to consolidate different forms of a word into a base form, enhancing the consistency of text data.</a:t>
            </a:r>
            <a:endParaRPr lang="en-US" dirty="0"/>
          </a:p>
        </p:txBody>
      </p:sp>
      <p:sp>
        <p:nvSpPr>
          <p:cNvPr id="15" name="Object 14"/>
          <p:cNvSpPr/>
          <p:nvPr/>
        </p:nvSpPr>
        <p:spPr>
          <a:xfrm>
            <a:off x="3615620" y="5153522"/>
            <a:ext cx="3824804" cy="539665"/>
          </a:xfrm>
          <a:prstGeom prst="rect">
            <a:avLst/>
          </a:prstGeom>
          <a:noFill/>
        </p:spPr>
        <p:txBody>
          <a:bodyPr wrap="square" lIns="0" tIns="0" rIns="0" bIns="0" rtlCol="0" anchor="t"/>
          <a:lstStyle/>
          <a:p>
            <a:pPr algn="l">
              <a:lnSpc>
                <a:spcPts val="1418"/>
              </a:lnSpc>
              <a:spcBef>
                <a:spcPts val="1588"/>
              </a:spcBef>
              <a:buNone/>
            </a:pPr>
            <a:r>
              <a:rPr lang="en-US" sz="1125" b="1" kern="0" spc="34" dirty="0">
                <a:solidFill>
                  <a:srgbClr val="FFFFFF"/>
                </a:solidFill>
                <a:latin typeface="Jost*" pitchFamily="34" charset="0"/>
                <a:ea typeface="Jost*" pitchFamily="34" charset="-122"/>
                <a:cs typeface="Jost*" pitchFamily="34" charset="-120"/>
              </a:rPr>
              <a:t>Dask Framework for Efficiency</a:t>
            </a:r>
            <a:r>
              <a:rPr lang="en-US" sz="1125" kern="0" spc="34" dirty="0">
                <a:solidFill>
                  <a:srgbClr val="FFFFFF"/>
                </a:solidFill>
                <a:latin typeface="Jost*" pitchFamily="34" charset="0"/>
                <a:ea typeface="Jost*" pitchFamily="34" charset="-122"/>
                <a:cs typeface="Jost*" pitchFamily="34" charset="-120"/>
              </a:rPr>
              <a:t>:Leveraged Dask for parallel processing to expedite the preprocessing tasks, crucial given the large dataset.</a:t>
            </a:r>
            <a:endParaRPr lang="en-US" dirty="0"/>
          </a:p>
        </p:txBody>
      </p:sp>
      <p:sp>
        <p:nvSpPr>
          <p:cNvPr id="16" name="Object 15"/>
          <p:cNvSpPr/>
          <p:nvPr/>
        </p:nvSpPr>
        <p:spPr>
          <a:xfrm>
            <a:off x="11884230" y="6516596"/>
            <a:ext cx="114271" cy="200570"/>
          </a:xfrm>
          <a:prstGeom prst="rect">
            <a:avLst/>
          </a:prstGeom>
          <a:noFill/>
        </p:spPr>
      </p:sp>
      <p:sp>
        <p:nvSpPr>
          <p:cNvPr id="17" name="Object 16"/>
          <p:cNvSpPr/>
          <p:nvPr/>
        </p:nvSpPr>
        <p:spPr>
          <a:xfrm>
            <a:off x="4959093" y="270502"/>
            <a:ext cx="5741380" cy="853167"/>
          </a:xfrm>
          <a:prstGeom prst="rect">
            <a:avLst/>
          </a:prstGeom>
          <a:noFill/>
        </p:spPr>
        <p:txBody>
          <a:bodyPr wrap="square" lIns="0" tIns="0" rIns="0" bIns="0" rtlCol="0" anchor="t"/>
          <a:lstStyle/>
          <a:p>
            <a:pPr algn="l">
              <a:lnSpc>
                <a:spcPts val="3360"/>
              </a:lnSpc>
              <a:buNone/>
            </a:pPr>
            <a:r>
              <a:rPr lang="en-US" sz="3000" kern="0" spc="90" dirty="0">
                <a:solidFill>
                  <a:srgbClr val="000000"/>
                </a:solidFill>
                <a:latin typeface="Jost*" pitchFamily="34" charset="0"/>
                <a:ea typeface="Jost*" pitchFamily="34" charset="-122"/>
                <a:cs typeface="Jost*" pitchFamily="34" charset="-120"/>
              </a:rPr>
              <a:t>DATA PRE-PROCESSING AND PARTITIONING</a:t>
            </a:r>
            <a:endParaRPr lang="en-US" dirty="0"/>
          </a:p>
        </p:txBody>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xmlns="" val="0"/>
            </a:ext>
          </a:extLst>
        </p:spPr>
        <p:txBody>
          <a:bodyPr/>
          <a:lstStyle>
            <a:lvl1pPr>
              <a:defRPr sz="1100"/>
            </a:lvl1pPr>
          </a:lstStyle>
          <a:p>
            <a:fld id="{F7021451-1387-4CA6-816F-3879F97B5CBC}"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85711" y="403819"/>
            <a:ext cx="8589238" cy="426584"/>
          </a:xfrm>
          <a:prstGeom prst="rect">
            <a:avLst/>
          </a:prstGeom>
          <a:noFill/>
        </p:spPr>
        <p:txBody>
          <a:bodyPr wrap="square" lIns="0" tIns="0" rIns="0" bIns="0" rtlCol="0" anchor="t"/>
          <a:lstStyle/>
          <a:p>
            <a:pPr algn="ctr">
              <a:lnSpc>
                <a:spcPts val="3360"/>
              </a:lnSpc>
              <a:buNone/>
            </a:pPr>
            <a:r>
              <a:rPr lang="en-US" sz="3000" kern="0" spc="90" dirty="0">
                <a:solidFill>
                  <a:srgbClr val="000000"/>
                </a:solidFill>
                <a:latin typeface="Jost*" pitchFamily="34" charset="0"/>
                <a:ea typeface="Jost*" pitchFamily="34" charset="-122"/>
                <a:cs typeface="Jost*" pitchFamily="34" charset="-120"/>
              </a:rPr>
              <a:t>TEXT TOKENIZER</a:t>
            </a:r>
            <a:endParaRPr lang="en-US" dirty="0"/>
          </a:p>
        </p:txBody>
      </p:sp>
      <p:sp>
        <p:nvSpPr>
          <p:cNvPr id="3" name="Object 2"/>
          <p:cNvSpPr/>
          <p:nvPr/>
        </p:nvSpPr>
        <p:spPr>
          <a:xfrm>
            <a:off x="8760756" y="0"/>
            <a:ext cx="3437719" cy="6865808"/>
          </a:xfrm>
          <a:prstGeom prst="rect">
            <a:avLst/>
          </a:prstGeom>
          <a:solidFill>
            <a:srgbClr val="EAE9E6"/>
          </a:solidFill>
        </p:spPr>
      </p:sp>
      <p:pic>
        <p:nvPicPr>
          <p:cNvPr id="4" name="Object 3" descr="preencoded.png"/>
          <p:cNvPicPr>
            <a:picLocks noChangeAspect="1"/>
          </p:cNvPicPr>
          <p:nvPr/>
        </p:nvPicPr>
        <p:blipFill>
          <a:blip r:embed="rId3"/>
          <a:srcRect l="33310" r="33310"/>
          <a:stretch/>
        </p:blipFill>
        <p:spPr>
          <a:xfrm>
            <a:off x="8760756" y="0"/>
            <a:ext cx="3437719" cy="6865808"/>
          </a:xfrm>
          <a:prstGeom prst="rect">
            <a:avLst/>
          </a:prstGeom>
        </p:spPr>
      </p:pic>
      <p:sp>
        <p:nvSpPr>
          <p:cNvPr id="5" name="Object 4"/>
          <p:cNvSpPr/>
          <p:nvPr/>
        </p:nvSpPr>
        <p:spPr>
          <a:xfrm>
            <a:off x="761810" y="1755286"/>
            <a:ext cx="7960746" cy="401140"/>
          </a:xfrm>
          <a:prstGeom prst="rect">
            <a:avLst/>
          </a:prstGeom>
          <a:noFill/>
        </p:spPr>
        <p:txBody>
          <a:bodyPr wrap="square" lIns="0" tIns="0" rIns="0" bIns="0" rtlCol="0" anchor="t"/>
          <a:lstStyle/>
          <a:p>
            <a:pPr algn="l">
              <a:lnSpc>
                <a:spcPts val="1580"/>
              </a:lnSpc>
              <a:buNone/>
            </a:pPr>
            <a:r>
              <a:rPr lang="en-US" sz="1188" kern="0" spc="36" dirty="0">
                <a:solidFill>
                  <a:srgbClr val="000000"/>
                </a:solidFill>
                <a:latin typeface="Jost*" pitchFamily="34" charset="0"/>
                <a:ea typeface="Jost*" pitchFamily="34" charset="-122"/>
                <a:cs typeface="Jost*" pitchFamily="34" charset="-120"/>
              </a:rPr>
              <a:t>When dealing with textual data for deep learning or any machine learning models, one of the preliminary steps involves converting this textual data into a numerical format.</a:t>
            </a:r>
            <a:endParaRPr lang="en-US" dirty="0"/>
          </a:p>
        </p:txBody>
      </p:sp>
      <p:sp>
        <p:nvSpPr>
          <p:cNvPr id="6" name="Object 5"/>
          <p:cNvSpPr/>
          <p:nvPr/>
        </p:nvSpPr>
        <p:spPr>
          <a:xfrm>
            <a:off x="757107" y="2393079"/>
            <a:ext cx="7960746" cy="601710"/>
          </a:xfrm>
          <a:prstGeom prst="rect">
            <a:avLst/>
          </a:prstGeom>
          <a:noFill/>
        </p:spPr>
        <p:txBody>
          <a:bodyPr wrap="square" lIns="0" tIns="0" rIns="0" bIns="0" rtlCol="0" anchor="t"/>
          <a:lstStyle/>
          <a:p>
            <a:pPr algn="l">
              <a:lnSpc>
                <a:spcPts val="1580"/>
              </a:lnSpc>
              <a:spcBef>
                <a:spcPts val="920"/>
              </a:spcBef>
              <a:buNone/>
            </a:pPr>
            <a:r>
              <a:rPr lang="en-US" sz="1188" b="1" kern="0" spc="36" dirty="0">
                <a:solidFill>
                  <a:srgbClr val="000000">
                    <a:alpha val="80000"/>
                  </a:srgbClr>
                </a:solidFill>
                <a:latin typeface="Jost*" pitchFamily="34" charset="0"/>
                <a:ea typeface="Jost*" pitchFamily="34" charset="-122"/>
                <a:cs typeface="Jost*" pitchFamily="34" charset="-120"/>
              </a:rPr>
              <a:t>Tokenizer Initialization</a:t>
            </a:r>
            <a:r>
              <a:rPr lang="en-US" sz="1188" kern="0" spc="36" dirty="0">
                <a:solidFill>
                  <a:srgbClr val="000000">
                    <a:alpha val="80000"/>
                  </a:srgbClr>
                </a:solidFill>
                <a:latin typeface="Jost*" pitchFamily="34" charset="0"/>
                <a:ea typeface="Jost*" pitchFamily="34" charset="-122"/>
                <a:cs typeface="Jost*" pitchFamily="34" charset="-120"/>
              </a:rPr>
              <a:t>:Initialized with num_words=20000 to retain only the 20,000 most common words, marking others with an out-of-vocabulary token (OOV) to manage rare words and reduce computational complexity.</a:t>
            </a:r>
            <a:endParaRPr lang="en-US" dirty="0"/>
          </a:p>
        </p:txBody>
      </p:sp>
      <p:sp>
        <p:nvSpPr>
          <p:cNvPr id="7" name="Object 6"/>
          <p:cNvSpPr/>
          <p:nvPr/>
        </p:nvSpPr>
        <p:spPr>
          <a:xfrm>
            <a:off x="761810" y="2996500"/>
            <a:ext cx="7960746" cy="401140"/>
          </a:xfrm>
          <a:prstGeom prst="rect">
            <a:avLst/>
          </a:prstGeom>
          <a:noFill/>
        </p:spPr>
        <p:txBody>
          <a:bodyPr wrap="square" lIns="0" tIns="0" rIns="0" bIns="0" rtlCol="0" anchor="t"/>
          <a:lstStyle/>
          <a:p>
            <a:pPr algn="l">
              <a:lnSpc>
                <a:spcPts val="1580"/>
              </a:lnSpc>
              <a:spcBef>
                <a:spcPts val="920"/>
              </a:spcBef>
              <a:buNone/>
            </a:pPr>
            <a:r>
              <a:rPr lang="en-US" sz="1188" b="1" kern="0" spc="36" dirty="0">
                <a:solidFill>
                  <a:srgbClr val="000000">
                    <a:alpha val="80000"/>
                  </a:srgbClr>
                </a:solidFill>
                <a:latin typeface="Jost*" pitchFamily="34" charset="0"/>
                <a:ea typeface="Jost*" pitchFamily="34" charset="-122"/>
                <a:cs typeface="Jost*" pitchFamily="34" charset="-120"/>
              </a:rPr>
              <a:t>Tokenizer Fitting</a:t>
            </a:r>
            <a:r>
              <a:rPr lang="en-US" sz="1188" kern="0" spc="36" dirty="0">
                <a:solidFill>
                  <a:srgbClr val="000000">
                    <a:alpha val="80000"/>
                  </a:srgbClr>
                </a:solidFill>
                <a:latin typeface="Jost*" pitchFamily="34" charset="0"/>
                <a:ea typeface="Jost*" pitchFamily="34" charset="-122"/>
                <a:cs typeface="Jost*" pitchFamily="34" charset="-120"/>
              </a:rPr>
              <a:t>:Fitted the tokenizer on training data to create a dictionary-like mapping, associating each unique word with a unique integer based on word frequency.</a:t>
            </a:r>
            <a:endParaRPr lang="en-US" dirty="0"/>
          </a:p>
        </p:txBody>
      </p:sp>
      <p:sp>
        <p:nvSpPr>
          <p:cNvPr id="8" name="Object 7"/>
          <p:cNvSpPr/>
          <p:nvPr/>
        </p:nvSpPr>
        <p:spPr>
          <a:xfrm>
            <a:off x="761810" y="3516822"/>
            <a:ext cx="7960746" cy="401140"/>
          </a:xfrm>
          <a:prstGeom prst="rect">
            <a:avLst/>
          </a:prstGeom>
          <a:noFill/>
        </p:spPr>
        <p:txBody>
          <a:bodyPr wrap="square" lIns="0" tIns="0" rIns="0" bIns="0" rtlCol="0" anchor="t"/>
          <a:lstStyle/>
          <a:p>
            <a:pPr algn="l">
              <a:lnSpc>
                <a:spcPts val="1580"/>
              </a:lnSpc>
              <a:spcBef>
                <a:spcPts val="920"/>
              </a:spcBef>
              <a:buNone/>
            </a:pPr>
            <a:r>
              <a:rPr lang="en-US" sz="1188" b="1" kern="0" spc="36" dirty="0">
                <a:solidFill>
                  <a:srgbClr val="000000">
                    <a:alpha val="80000"/>
                  </a:srgbClr>
                </a:solidFill>
                <a:latin typeface="Jost*" pitchFamily="34" charset="0"/>
                <a:ea typeface="Jost*" pitchFamily="34" charset="-122"/>
                <a:cs typeface="Jost*" pitchFamily="34" charset="-120"/>
              </a:rPr>
              <a:t>Text to Sequence Transformation</a:t>
            </a:r>
            <a:r>
              <a:rPr lang="en-US" sz="1188" kern="0" spc="36" dirty="0">
                <a:solidFill>
                  <a:srgbClr val="000000">
                    <a:alpha val="80000"/>
                  </a:srgbClr>
                </a:solidFill>
                <a:latin typeface="Jost*" pitchFamily="34" charset="0"/>
                <a:ea typeface="Jost*" pitchFamily="34" charset="-122"/>
                <a:cs typeface="Jost*" pitchFamily="34" charset="-120"/>
              </a:rPr>
              <a:t>:Converted training and test textual data into sequences of integers, using the dictionary established in the previous step to assign each word its respective integer value.</a:t>
            </a:r>
            <a:endParaRPr lang="en-US" dirty="0"/>
          </a:p>
        </p:txBody>
      </p:sp>
      <p:sp>
        <p:nvSpPr>
          <p:cNvPr id="9" name="Object 8"/>
          <p:cNvSpPr/>
          <p:nvPr/>
        </p:nvSpPr>
        <p:spPr>
          <a:xfrm>
            <a:off x="761810" y="4037144"/>
            <a:ext cx="7960746" cy="401140"/>
          </a:xfrm>
          <a:prstGeom prst="rect">
            <a:avLst/>
          </a:prstGeom>
          <a:noFill/>
        </p:spPr>
        <p:txBody>
          <a:bodyPr wrap="square" lIns="0" tIns="0" rIns="0" bIns="0" rtlCol="0" anchor="t"/>
          <a:lstStyle/>
          <a:p>
            <a:pPr algn="l">
              <a:lnSpc>
                <a:spcPts val="1580"/>
              </a:lnSpc>
              <a:spcBef>
                <a:spcPts val="920"/>
              </a:spcBef>
              <a:buNone/>
            </a:pPr>
            <a:r>
              <a:rPr lang="en-US" sz="1188" b="1" kern="0" spc="36" dirty="0">
                <a:solidFill>
                  <a:srgbClr val="000000">
                    <a:alpha val="80000"/>
                  </a:srgbClr>
                </a:solidFill>
                <a:latin typeface="Jost*" pitchFamily="34" charset="0"/>
                <a:ea typeface="Jost*" pitchFamily="34" charset="-122"/>
                <a:cs typeface="Jost*" pitchFamily="34" charset="-120"/>
              </a:rPr>
              <a:t>Padding</a:t>
            </a:r>
            <a:r>
              <a:rPr lang="en-US" sz="1188" kern="0" spc="36" dirty="0">
                <a:solidFill>
                  <a:srgbClr val="000000">
                    <a:alpha val="80000"/>
                  </a:srgbClr>
                </a:solidFill>
                <a:latin typeface="Jost*" pitchFamily="34" charset="0"/>
                <a:ea typeface="Jost*" pitchFamily="34" charset="-122"/>
                <a:cs typeface="Jost*" pitchFamily="34" charset="-120"/>
              </a:rPr>
              <a:t>:Implemented padding to standardize text lengths to a consistent size, as neural networks require input data with uniform dimensions.</a:t>
            </a:r>
            <a:endParaRPr lang="en-US" dirty="0"/>
          </a:p>
        </p:txBody>
      </p:sp>
      <p:sp>
        <p:nvSpPr>
          <p:cNvPr id="10" name="Object 9"/>
          <p:cNvSpPr/>
          <p:nvPr/>
        </p:nvSpPr>
        <p:spPr>
          <a:xfrm>
            <a:off x="761810" y="4557466"/>
            <a:ext cx="7960746" cy="601710"/>
          </a:xfrm>
          <a:prstGeom prst="rect">
            <a:avLst/>
          </a:prstGeom>
          <a:noFill/>
        </p:spPr>
        <p:txBody>
          <a:bodyPr wrap="square" lIns="0" tIns="0" rIns="0" bIns="0" rtlCol="0" anchor="t"/>
          <a:lstStyle/>
          <a:p>
            <a:pPr algn="l">
              <a:lnSpc>
                <a:spcPts val="1580"/>
              </a:lnSpc>
              <a:spcBef>
                <a:spcPts val="920"/>
              </a:spcBef>
              <a:buNone/>
            </a:pPr>
            <a:r>
              <a:rPr lang="en-US" sz="1188" b="1" kern="0" spc="36" dirty="0">
                <a:solidFill>
                  <a:srgbClr val="000000">
                    <a:alpha val="80000"/>
                  </a:srgbClr>
                </a:solidFill>
                <a:latin typeface="Jost*" pitchFamily="34" charset="0"/>
                <a:ea typeface="Jost*" pitchFamily="34" charset="-122"/>
                <a:cs typeface="Jost*" pitchFamily="34" charset="-120"/>
              </a:rPr>
              <a:t>Padding Length and Method</a:t>
            </a:r>
            <a:r>
              <a:rPr lang="en-US" sz="1188" kern="0" spc="36" dirty="0">
                <a:solidFill>
                  <a:srgbClr val="000000">
                    <a:alpha val="80000"/>
                  </a:srgbClr>
                </a:solidFill>
                <a:latin typeface="Jost*" pitchFamily="34" charset="0"/>
                <a:ea typeface="Jost*" pitchFamily="34" charset="-122"/>
                <a:cs typeface="Jost*" pitchFamily="34" charset="-120"/>
              </a:rPr>
              <a:t>:Chose the padding length based on the 95th percentile of training data sequence lengths, using the pad_sequences method to append zeros to shorter sequences and truncate longer ones to the specified max_length, ensuring a harmonized input structure for model training.</a:t>
            </a:r>
            <a:endParaRPr lang="en-US" dirty="0"/>
          </a:p>
        </p:txBody>
      </p:sp>
      <p:sp>
        <p:nvSpPr>
          <p:cNvPr id="11" name="Object 10"/>
          <p:cNvSpPr/>
          <p:nvPr/>
        </p:nvSpPr>
        <p:spPr>
          <a:xfrm>
            <a:off x="11874706" y="6516596"/>
            <a:ext cx="123794" cy="200570"/>
          </a:xfrm>
          <a:prstGeom prst="rect">
            <a:avLst/>
          </a:prstGeom>
          <a:noFill/>
        </p:spPr>
      </p:sp>
      <p:sp>
        <p:nvSpPr>
          <p:cNvPr id="25" name="Slide Number Placeholder 24"/>
          <p:cNvSpPr>
            <a:spLocks noGrp="1"/>
          </p:cNvSpPr>
          <p:nvPr>
            <p:ph type="sldNum" sz="quarter" idx="4294967295"/>
          </p:nvPr>
        </p:nvSpPr>
        <p:spPr>
          <a:xfrm>
            <a:off x="11826240" y="6515100"/>
            <a:ext cx="800000" cy="300000"/>
          </a:xfrm>
          <a:prstGeom prst="rect">
            <a:avLst/>
          </a:prstGeom>
          <a:extLst>
            <a:ext uri="{C572A759-6A51-4108-AA02-DFA0A04FC94B}">
              <ma14:wrappingTextBoxFlag xmlns:ma14="http://schemas.microsoft.com/office/mac/drawingml/2011/main" xmlns="" val="0"/>
            </a:ext>
          </a:extLst>
        </p:spPr>
        <p:txBody>
          <a:bodyPr/>
          <a:lstStyle>
            <a:lvl1pPr>
              <a:defRPr sz="1100"/>
            </a:lvl1pPr>
          </a:lstStyle>
          <a:p>
            <a:fld id="{F7021451-1387-4CA6-816F-3879F97B5CBC}" type="slidenum">
              <a:rPr lang="en-US" smtClean="0"/>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2103</Words>
  <Application>Microsoft Macintosh PowerPoint</Application>
  <PresentationFormat>Widescreen</PresentationFormat>
  <Paragraphs>188</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Jost* Light</vt:lpstr>
      <vt:lpstr>Jost*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News Classification using Machine Learning</dc:title>
  <dc:subject>Fake News Classification using Machine Learning</dc:subject>
  <dc:creator>Ruddy Simonpour</dc:creator>
  <cp:lastModifiedBy>ruddy simonpour</cp:lastModifiedBy>
  <cp:revision>4</cp:revision>
  <dcterms:created xsi:type="dcterms:W3CDTF">2023-10-23T15:49:44Z</dcterms:created>
  <dcterms:modified xsi:type="dcterms:W3CDTF">2023-10-23T15:59:31Z</dcterms:modified>
</cp:coreProperties>
</file>